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6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7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8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11.xml" ContentType="application/vnd.openxmlformats-officedocument.presentationml.tags+xml"/>
  <Override PartName="/ppt/notesSlides/notesSlide11.xml" ContentType="application/vnd.openxmlformats-officedocument.presentationml.notesSlide+xml"/>
  <Override PartName="/ppt/tags/tag112.xml" ContentType="application/vnd.openxmlformats-officedocument.presentationml.tags+xml"/>
  <Override PartName="/ppt/notesSlides/notesSlide12.xml" ContentType="application/vnd.openxmlformats-officedocument.presentationml.notesSlide+xml"/>
  <Override PartName="/ppt/tags/tag113.xml" ContentType="application/vnd.openxmlformats-officedocument.presentationml.tags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14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6" r:id="rId2"/>
  </p:sldMasterIdLst>
  <p:notesMasterIdLst>
    <p:notesMasterId r:id="rId17"/>
  </p:notesMasterIdLst>
  <p:handoutMasterIdLst>
    <p:handoutMasterId r:id="rId18"/>
  </p:handoutMasterIdLst>
  <p:sldIdLst>
    <p:sldId id="260" r:id="rId3"/>
    <p:sldId id="269" r:id="rId4"/>
    <p:sldId id="359" r:id="rId5"/>
    <p:sldId id="374" r:id="rId6"/>
    <p:sldId id="345" r:id="rId7"/>
    <p:sldId id="347" r:id="rId8"/>
    <p:sldId id="346" r:id="rId9"/>
    <p:sldId id="361" r:id="rId10"/>
    <p:sldId id="373" r:id="rId11"/>
    <p:sldId id="360" r:id="rId12"/>
    <p:sldId id="368" r:id="rId13"/>
    <p:sldId id="372" r:id="rId14"/>
    <p:sldId id="370" r:id="rId15"/>
    <p:sldId id="371" r:id="rId16"/>
  </p:sldIdLst>
  <p:sldSz cx="9144000" cy="6858000" type="screen4x3"/>
  <p:notesSz cx="9296400" cy="70104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eresa Ryckman" initials="TR" lastIdx="26" clrIdx="0">
    <p:extLst/>
  </p:cmAuthor>
  <p:cmAuthor id="2" name="Rifaiyat Mahbub" initials="RM" lastIdx="19" clrIdx="1">
    <p:extLst/>
  </p:cmAuthor>
  <p:cmAuthor id="3" name="Jack Clift" initials="JC" lastIdx="2" clrIdx="2">
    <p:extLst/>
  </p:cmAuthor>
  <p:cmAuthor id="4" name="Carolina Mejia-Mantilla" initials="CM" lastIdx="19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F7"/>
    <a:srgbClr val="DDE13B"/>
    <a:srgbClr val="007D88"/>
    <a:srgbClr val="D6D7D9"/>
    <a:srgbClr val="00A6B6"/>
    <a:srgbClr val="000000"/>
    <a:srgbClr val="77C1C3"/>
    <a:srgbClr val="54B2B4"/>
    <a:srgbClr val="AAD0D7"/>
    <a:srgbClr val="A3C8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55" autoAdjust="0"/>
    <p:restoredTop sz="74632" autoAdjust="0"/>
  </p:normalViewPr>
  <p:slideViewPr>
    <p:cSldViewPr snapToGrid="0">
      <p:cViewPr varScale="1">
        <p:scale>
          <a:sx n="66" d="100"/>
          <a:sy n="66" d="100"/>
        </p:scale>
        <p:origin x="2117" y="58"/>
      </p:cViewPr>
      <p:guideLst>
        <p:guide orient="horz" pos="2160"/>
        <p:guide pos="4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40"/>
    </p:cViewPr>
  </p:sorterViewPr>
  <p:notesViewPr>
    <p:cSldViewPr snapToGrid="0">
      <p:cViewPr varScale="1">
        <p:scale>
          <a:sx n="111" d="100"/>
          <a:sy n="111" d="100"/>
        </p:scale>
        <p:origin x="239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D07977-D3D1-4E2E-9224-47EFB49C7688}" type="doc">
      <dgm:prSet loTypeId="urn:microsoft.com/office/officeart/2011/layout/HexagonRadial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8B71375-73C7-48DD-A4F3-E7B3309B9714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600" b="1" dirty="0"/>
            <a:t>Improved nutrition</a:t>
          </a:r>
        </a:p>
      </dgm:t>
    </dgm:pt>
    <dgm:pt modelId="{8EE7E863-A815-46CD-AC01-4D7C429677BB}" type="parTrans" cxnId="{F673F710-3B4F-4911-A537-7D9B051D2CB6}">
      <dgm:prSet/>
      <dgm:spPr/>
      <dgm:t>
        <a:bodyPr/>
        <a:lstStyle/>
        <a:p>
          <a:endParaRPr lang="en-US"/>
        </a:p>
      </dgm:t>
    </dgm:pt>
    <dgm:pt modelId="{38379422-2E1B-4793-B356-0BED150486B7}" type="sibTrans" cxnId="{F673F710-3B4F-4911-A537-7D9B051D2CB6}">
      <dgm:prSet/>
      <dgm:spPr/>
      <dgm:t>
        <a:bodyPr/>
        <a:lstStyle/>
        <a:p>
          <a:endParaRPr lang="en-US"/>
        </a:p>
      </dgm:t>
    </dgm:pt>
    <dgm:pt modelId="{CA48A13D-DD37-4002-AFCD-41CF62E515C1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Agriculture</a:t>
          </a:r>
        </a:p>
      </dgm:t>
    </dgm:pt>
    <dgm:pt modelId="{31367425-4843-4BFC-BD99-41DD0FD32EF7}" type="parTrans" cxnId="{83B5023D-0BAA-4D92-9104-CB35A9F1E6AE}">
      <dgm:prSet/>
      <dgm:spPr/>
      <dgm:t>
        <a:bodyPr/>
        <a:lstStyle/>
        <a:p>
          <a:endParaRPr lang="en-US"/>
        </a:p>
      </dgm:t>
    </dgm:pt>
    <dgm:pt modelId="{BAD2C651-11EC-4D17-9CBF-D4A668AF0CD1}" type="sibTrans" cxnId="{83B5023D-0BAA-4D92-9104-CB35A9F1E6AE}">
      <dgm:prSet/>
      <dgm:spPr/>
      <dgm:t>
        <a:bodyPr/>
        <a:lstStyle/>
        <a:p>
          <a:endParaRPr lang="en-US"/>
        </a:p>
      </dgm:t>
    </dgm:pt>
    <dgm:pt modelId="{0DC9282A-17C8-4444-95E8-1FDD946F4846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Social Protection</a:t>
          </a:r>
        </a:p>
      </dgm:t>
    </dgm:pt>
    <dgm:pt modelId="{07DAC1B4-88AF-4E77-B401-BF3BDB532D06}" type="parTrans" cxnId="{E392C467-AD64-4E22-8108-C70C7D7DD6B7}">
      <dgm:prSet/>
      <dgm:spPr/>
      <dgm:t>
        <a:bodyPr/>
        <a:lstStyle/>
        <a:p>
          <a:endParaRPr lang="en-US"/>
        </a:p>
      </dgm:t>
    </dgm:pt>
    <dgm:pt modelId="{D195E267-44A5-4E99-BCE4-48E2959FB6B9}" type="sibTrans" cxnId="{E392C467-AD64-4E22-8108-C70C7D7DD6B7}">
      <dgm:prSet/>
      <dgm:spPr/>
      <dgm:t>
        <a:bodyPr/>
        <a:lstStyle/>
        <a:p>
          <a:endParaRPr lang="en-US"/>
        </a:p>
      </dgm:t>
    </dgm:pt>
    <dgm:pt modelId="{AA4BDA58-FED0-450E-9481-76A39EB079C5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Women’s Empower-ment</a:t>
          </a:r>
        </a:p>
      </dgm:t>
    </dgm:pt>
    <dgm:pt modelId="{0C76CDBC-CC6F-4968-8A35-306555A0A915}" type="parTrans" cxnId="{C57502ED-E7B0-426E-8956-F22C42DCA0E1}">
      <dgm:prSet/>
      <dgm:spPr/>
      <dgm:t>
        <a:bodyPr/>
        <a:lstStyle/>
        <a:p>
          <a:endParaRPr lang="en-US"/>
        </a:p>
      </dgm:t>
    </dgm:pt>
    <dgm:pt modelId="{481DDA3E-CB6C-4EF8-AE5E-0FBB7235B289}" type="sibTrans" cxnId="{C57502ED-E7B0-426E-8956-F22C42DCA0E1}">
      <dgm:prSet/>
      <dgm:spPr/>
      <dgm:t>
        <a:bodyPr/>
        <a:lstStyle/>
        <a:p>
          <a:endParaRPr lang="en-US"/>
        </a:p>
      </dgm:t>
    </dgm:pt>
    <dgm:pt modelId="{E9F77E88-5C0B-4B6D-99AA-DC9493ABA974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Health</a:t>
          </a:r>
        </a:p>
      </dgm:t>
    </dgm:pt>
    <dgm:pt modelId="{5171DDAA-E78C-402F-A65D-8AF3DE0B67F1}" type="parTrans" cxnId="{CCD2AC16-103F-404B-B3FC-F74DC3575795}">
      <dgm:prSet/>
      <dgm:spPr/>
      <dgm:t>
        <a:bodyPr/>
        <a:lstStyle/>
        <a:p>
          <a:endParaRPr lang="en-US"/>
        </a:p>
      </dgm:t>
    </dgm:pt>
    <dgm:pt modelId="{9543D8CB-8060-4A12-B750-E7C0A446AE72}" type="sibTrans" cxnId="{CCD2AC16-103F-404B-B3FC-F74DC3575795}">
      <dgm:prSet/>
      <dgm:spPr/>
      <dgm:t>
        <a:bodyPr/>
        <a:lstStyle/>
        <a:p>
          <a:endParaRPr lang="en-US"/>
        </a:p>
      </dgm:t>
    </dgm:pt>
    <dgm:pt modelId="{B2805179-B980-45F6-AF00-794280490658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Education</a:t>
          </a:r>
        </a:p>
      </dgm:t>
    </dgm:pt>
    <dgm:pt modelId="{1FC19BEB-889C-4509-ABC6-1DC36766CA71}" type="parTrans" cxnId="{ADCCFC32-B2ED-43C9-9BDB-64D4DC798EDD}">
      <dgm:prSet/>
      <dgm:spPr/>
      <dgm:t>
        <a:bodyPr/>
        <a:lstStyle/>
        <a:p>
          <a:endParaRPr lang="en-US"/>
        </a:p>
      </dgm:t>
    </dgm:pt>
    <dgm:pt modelId="{C9C29AFD-A83C-4C35-BE41-CF43C7CBA94B}" type="sibTrans" cxnId="{ADCCFC32-B2ED-43C9-9BDB-64D4DC798EDD}">
      <dgm:prSet/>
      <dgm:spPr/>
      <dgm:t>
        <a:bodyPr/>
        <a:lstStyle/>
        <a:p>
          <a:endParaRPr lang="en-US"/>
        </a:p>
      </dgm:t>
    </dgm:pt>
    <dgm:pt modelId="{8937388A-5518-46B4-8B95-08F9FA014C17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WASH</a:t>
          </a:r>
        </a:p>
      </dgm:t>
    </dgm:pt>
    <dgm:pt modelId="{6F776C71-7545-4C55-AF1A-74EE9A5BA755}" type="parTrans" cxnId="{E9F76D1E-99D8-4DB6-BCB1-4DD8AE2CB975}">
      <dgm:prSet/>
      <dgm:spPr/>
      <dgm:t>
        <a:bodyPr/>
        <a:lstStyle/>
        <a:p>
          <a:endParaRPr lang="en-US"/>
        </a:p>
      </dgm:t>
    </dgm:pt>
    <dgm:pt modelId="{5A993648-903C-49D1-BA0E-4979A1E13795}" type="sibTrans" cxnId="{E9F76D1E-99D8-4DB6-BCB1-4DD8AE2CB975}">
      <dgm:prSet/>
      <dgm:spPr/>
      <dgm:t>
        <a:bodyPr/>
        <a:lstStyle/>
        <a:p>
          <a:endParaRPr lang="en-US"/>
        </a:p>
      </dgm:t>
    </dgm:pt>
    <dgm:pt modelId="{E354A826-8651-468F-8194-24BC6764DBB3}" type="pres">
      <dgm:prSet presAssocID="{04D07977-D3D1-4E2E-9224-47EFB49C768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9C75B9C-0FB5-47CF-93BF-AB51CB268B88}" type="pres">
      <dgm:prSet presAssocID="{C8B71375-73C7-48DD-A4F3-E7B3309B9714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EB07145C-A08E-44AB-83FB-2FE3078736C6}" type="pres">
      <dgm:prSet presAssocID="{CA48A13D-DD37-4002-AFCD-41CF62E515C1}" presName="Accent1" presStyleCnt="0"/>
      <dgm:spPr/>
    </dgm:pt>
    <dgm:pt modelId="{530B8E1D-0440-4308-A65C-57DA4B85B47E}" type="pres">
      <dgm:prSet presAssocID="{CA48A13D-DD37-4002-AFCD-41CF62E515C1}" presName="Accent" presStyleLbl="bgShp" presStyleIdx="0" presStyleCnt="6"/>
      <dgm:spPr/>
    </dgm:pt>
    <dgm:pt modelId="{3EDF13AD-4466-41B7-A3A0-CDF910F35E7B}" type="pres">
      <dgm:prSet presAssocID="{CA48A13D-DD37-4002-AFCD-41CF62E515C1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510DF5-01F7-4F00-80C9-E235726FB5A3}" type="pres">
      <dgm:prSet presAssocID="{0DC9282A-17C8-4444-95E8-1FDD946F4846}" presName="Accent2" presStyleCnt="0"/>
      <dgm:spPr/>
    </dgm:pt>
    <dgm:pt modelId="{0E923D36-034B-4D32-938F-7003CD282881}" type="pres">
      <dgm:prSet presAssocID="{0DC9282A-17C8-4444-95E8-1FDD946F4846}" presName="Accent" presStyleLbl="bgShp" presStyleIdx="1" presStyleCnt="6"/>
      <dgm:spPr/>
    </dgm:pt>
    <dgm:pt modelId="{97FA1A09-BC84-4DE4-953F-5BD4D8E57F14}" type="pres">
      <dgm:prSet presAssocID="{0DC9282A-17C8-4444-95E8-1FDD946F4846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D35BD6-9EE2-4717-8674-9099956968D3}" type="pres">
      <dgm:prSet presAssocID="{AA4BDA58-FED0-450E-9481-76A39EB079C5}" presName="Accent3" presStyleCnt="0"/>
      <dgm:spPr/>
    </dgm:pt>
    <dgm:pt modelId="{1B83BA54-4417-47BD-9A5C-B596CCFB2786}" type="pres">
      <dgm:prSet presAssocID="{AA4BDA58-FED0-450E-9481-76A39EB079C5}" presName="Accent" presStyleLbl="bgShp" presStyleIdx="2" presStyleCnt="6"/>
      <dgm:spPr/>
    </dgm:pt>
    <dgm:pt modelId="{A9703B01-F5C5-4736-9466-DE9162897086}" type="pres">
      <dgm:prSet presAssocID="{AA4BDA58-FED0-450E-9481-76A39EB079C5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3712A1-5EB8-4159-B9B0-242603C3A802}" type="pres">
      <dgm:prSet presAssocID="{E9F77E88-5C0B-4B6D-99AA-DC9493ABA974}" presName="Accent4" presStyleCnt="0"/>
      <dgm:spPr/>
    </dgm:pt>
    <dgm:pt modelId="{2EF8EFB1-740B-4A60-AC01-EC5855C67161}" type="pres">
      <dgm:prSet presAssocID="{E9F77E88-5C0B-4B6D-99AA-DC9493ABA974}" presName="Accent" presStyleLbl="bgShp" presStyleIdx="3" presStyleCnt="6"/>
      <dgm:spPr/>
    </dgm:pt>
    <dgm:pt modelId="{A98B40D4-6264-440E-A5EE-8F5973DD7A79}" type="pres">
      <dgm:prSet presAssocID="{E9F77E88-5C0B-4B6D-99AA-DC9493ABA974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3531EA-0AE6-44CE-99FC-9A137D5C7BA4}" type="pres">
      <dgm:prSet presAssocID="{B2805179-B980-45F6-AF00-794280490658}" presName="Accent5" presStyleCnt="0"/>
      <dgm:spPr/>
    </dgm:pt>
    <dgm:pt modelId="{2C6EA4BF-1795-454F-BC3F-2F0A19613861}" type="pres">
      <dgm:prSet presAssocID="{B2805179-B980-45F6-AF00-794280490658}" presName="Accent" presStyleLbl="bgShp" presStyleIdx="4" presStyleCnt="6" custLinFactNeighborX="1616" custLinFactNeighborY="5546"/>
      <dgm:spPr/>
    </dgm:pt>
    <dgm:pt modelId="{75F12904-628C-4771-91D8-1E3FD4FDF859}" type="pres">
      <dgm:prSet presAssocID="{B2805179-B980-45F6-AF00-794280490658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46A563-D59F-4781-98A0-1ADFBC53EC07}" type="pres">
      <dgm:prSet presAssocID="{8937388A-5518-46B4-8B95-08F9FA014C17}" presName="Accent6" presStyleCnt="0"/>
      <dgm:spPr/>
    </dgm:pt>
    <dgm:pt modelId="{65123C6A-EF43-41A2-A219-721A66DC21A8}" type="pres">
      <dgm:prSet presAssocID="{8937388A-5518-46B4-8B95-08F9FA014C17}" presName="Accent" presStyleLbl="bgShp" presStyleIdx="5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9E8FDF1-78EF-4746-A855-A4C45ED81275}" type="pres">
      <dgm:prSet presAssocID="{8937388A-5518-46B4-8B95-08F9FA014C17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968C9DE-A9F4-47BD-8FCA-DF713092B0DE}" type="presOf" srcId="{E9F77E88-5C0B-4B6D-99AA-DC9493ABA974}" destId="{A98B40D4-6264-440E-A5EE-8F5973DD7A79}" srcOrd="0" destOrd="0" presId="urn:microsoft.com/office/officeart/2011/layout/HexagonRadial"/>
    <dgm:cxn modelId="{1DA91F09-0EE9-42A2-8B00-4806CEBAA9CB}" type="presOf" srcId="{8937388A-5518-46B4-8B95-08F9FA014C17}" destId="{79E8FDF1-78EF-4746-A855-A4C45ED81275}" srcOrd="0" destOrd="0" presId="urn:microsoft.com/office/officeart/2011/layout/HexagonRadial"/>
    <dgm:cxn modelId="{E62FDF7C-91CC-4BBC-A465-A29E6D972608}" type="presOf" srcId="{CA48A13D-DD37-4002-AFCD-41CF62E515C1}" destId="{3EDF13AD-4466-41B7-A3A0-CDF910F35E7B}" srcOrd="0" destOrd="0" presId="urn:microsoft.com/office/officeart/2011/layout/HexagonRadial"/>
    <dgm:cxn modelId="{CCD2AC16-103F-404B-B3FC-F74DC3575795}" srcId="{C8B71375-73C7-48DD-A4F3-E7B3309B9714}" destId="{E9F77E88-5C0B-4B6D-99AA-DC9493ABA974}" srcOrd="3" destOrd="0" parTransId="{5171DDAA-E78C-402F-A65D-8AF3DE0B67F1}" sibTransId="{9543D8CB-8060-4A12-B750-E7C0A446AE72}"/>
    <dgm:cxn modelId="{72CCF980-A0A3-41C6-8DE7-28A789A08DF9}" type="presOf" srcId="{0DC9282A-17C8-4444-95E8-1FDD946F4846}" destId="{97FA1A09-BC84-4DE4-953F-5BD4D8E57F14}" srcOrd="0" destOrd="0" presId="urn:microsoft.com/office/officeart/2011/layout/HexagonRadial"/>
    <dgm:cxn modelId="{FDBC7B6B-AFC7-4537-8282-ABB6C986BA0F}" type="presOf" srcId="{04D07977-D3D1-4E2E-9224-47EFB49C7688}" destId="{E354A826-8651-468F-8194-24BC6764DBB3}" srcOrd="0" destOrd="0" presId="urn:microsoft.com/office/officeart/2011/layout/HexagonRadial"/>
    <dgm:cxn modelId="{ADCCFC32-B2ED-43C9-9BDB-64D4DC798EDD}" srcId="{C8B71375-73C7-48DD-A4F3-E7B3309B9714}" destId="{B2805179-B980-45F6-AF00-794280490658}" srcOrd="4" destOrd="0" parTransId="{1FC19BEB-889C-4509-ABC6-1DC36766CA71}" sibTransId="{C9C29AFD-A83C-4C35-BE41-CF43C7CBA94B}"/>
    <dgm:cxn modelId="{E9F76D1E-99D8-4DB6-BCB1-4DD8AE2CB975}" srcId="{C8B71375-73C7-48DD-A4F3-E7B3309B9714}" destId="{8937388A-5518-46B4-8B95-08F9FA014C17}" srcOrd="5" destOrd="0" parTransId="{6F776C71-7545-4C55-AF1A-74EE9A5BA755}" sibTransId="{5A993648-903C-49D1-BA0E-4979A1E13795}"/>
    <dgm:cxn modelId="{C272E06B-95F6-4B39-8531-4EA914465F1D}" type="presOf" srcId="{AA4BDA58-FED0-450E-9481-76A39EB079C5}" destId="{A9703B01-F5C5-4736-9466-DE9162897086}" srcOrd="0" destOrd="0" presId="urn:microsoft.com/office/officeart/2011/layout/HexagonRadial"/>
    <dgm:cxn modelId="{E392C467-AD64-4E22-8108-C70C7D7DD6B7}" srcId="{C8B71375-73C7-48DD-A4F3-E7B3309B9714}" destId="{0DC9282A-17C8-4444-95E8-1FDD946F4846}" srcOrd="1" destOrd="0" parTransId="{07DAC1B4-88AF-4E77-B401-BF3BDB532D06}" sibTransId="{D195E267-44A5-4E99-BCE4-48E2959FB6B9}"/>
    <dgm:cxn modelId="{C57502ED-E7B0-426E-8956-F22C42DCA0E1}" srcId="{C8B71375-73C7-48DD-A4F3-E7B3309B9714}" destId="{AA4BDA58-FED0-450E-9481-76A39EB079C5}" srcOrd="2" destOrd="0" parTransId="{0C76CDBC-CC6F-4968-8A35-306555A0A915}" sibTransId="{481DDA3E-CB6C-4EF8-AE5E-0FBB7235B289}"/>
    <dgm:cxn modelId="{17430989-1167-447C-B1D2-820D7C41478D}" type="presOf" srcId="{B2805179-B980-45F6-AF00-794280490658}" destId="{75F12904-628C-4771-91D8-1E3FD4FDF859}" srcOrd="0" destOrd="0" presId="urn:microsoft.com/office/officeart/2011/layout/HexagonRadial"/>
    <dgm:cxn modelId="{83B5023D-0BAA-4D92-9104-CB35A9F1E6AE}" srcId="{C8B71375-73C7-48DD-A4F3-E7B3309B9714}" destId="{CA48A13D-DD37-4002-AFCD-41CF62E515C1}" srcOrd="0" destOrd="0" parTransId="{31367425-4843-4BFC-BD99-41DD0FD32EF7}" sibTransId="{BAD2C651-11EC-4D17-9CBF-D4A668AF0CD1}"/>
    <dgm:cxn modelId="{F673F710-3B4F-4911-A537-7D9B051D2CB6}" srcId="{04D07977-D3D1-4E2E-9224-47EFB49C7688}" destId="{C8B71375-73C7-48DD-A4F3-E7B3309B9714}" srcOrd="0" destOrd="0" parTransId="{8EE7E863-A815-46CD-AC01-4D7C429677BB}" sibTransId="{38379422-2E1B-4793-B356-0BED150486B7}"/>
    <dgm:cxn modelId="{1C2D0484-1163-42CA-A5D7-04ACF9F571E2}" type="presOf" srcId="{C8B71375-73C7-48DD-A4F3-E7B3309B9714}" destId="{E9C75B9C-0FB5-47CF-93BF-AB51CB268B88}" srcOrd="0" destOrd="0" presId="urn:microsoft.com/office/officeart/2011/layout/HexagonRadial"/>
    <dgm:cxn modelId="{6BF0DF23-8937-4FE5-B461-325CA10FBBF5}" type="presParOf" srcId="{E354A826-8651-468F-8194-24BC6764DBB3}" destId="{E9C75B9C-0FB5-47CF-93BF-AB51CB268B88}" srcOrd="0" destOrd="0" presId="urn:microsoft.com/office/officeart/2011/layout/HexagonRadial"/>
    <dgm:cxn modelId="{4268D771-BE59-462F-A55A-0C409EA7BB97}" type="presParOf" srcId="{E354A826-8651-468F-8194-24BC6764DBB3}" destId="{EB07145C-A08E-44AB-83FB-2FE3078736C6}" srcOrd="1" destOrd="0" presId="urn:microsoft.com/office/officeart/2011/layout/HexagonRadial"/>
    <dgm:cxn modelId="{A8C36A1D-4935-4A82-8B0C-FA3147151DA7}" type="presParOf" srcId="{EB07145C-A08E-44AB-83FB-2FE3078736C6}" destId="{530B8E1D-0440-4308-A65C-57DA4B85B47E}" srcOrd="0" destOrd="0" presId="urn:microsoft.com/office/officeart/2011/layout/HexagonRadial"/>
    <dgm:cxn modelId="{77CFCD98-BC32-4001-98A4-4E8AFF56096E}" type="presParOf" srcId="{E354A826-8651-468F-8194-24BC6764DBB3}" destId="{3EDF13AD-4466-41B7-A3A0-CDF910F35E7B}" srcOrd="2" destOrd="0" presId="urn:microsoft.com/office/officeart/2011/layout/HexagonRadial"/>
    <dgm:cxn modelId="{C4A94564-108A-4DDA-9FD0-04100D15710B}" type="presParOf" srcId="{E354A826-8651-468F-8194-24BC6764DBB3}" destId="{DC510DF5-01F7-4F00-80C9-E235726FB5A3}" srcOrd="3" destOrd="0" presId="urn:microsoft.com/office/officeart/2011/layout/HexagonRadial"/>
    <dgm:cxn modelId="{5852A303-7C18-415F-B266-53AA7203FEA3}" type="presParOf" srcId="{DC510DF5-01F7-4F00-80C9-E235726FB5A3}" destId="{0E923D36-034B-4D32-938F-7003CD282881}" srcOrd="0" destOrd="0" presId="urn:microsoft.com/office/officeart/2011/layout/HexagonRadial"/>
    <dgm:cxn modelId="{5D584957-1B2A-4380-A2D3-B06036E1EFE8}" type="presParOf" srcId="{E354A826-8651-468F-8194-24BC6764DBB3}" destId="{97FA1A09-BC84-4DE4-953F-5BD4D8E57F14}" srcOrd="4" destOrd="0" presId="urn:microsoft.com/office/officeart/2011/layout/HexagonRadial"/>
    <dgm:cxn modelId="{96BDB0A3-713D-4FFE-B4DE-908A03C9F7D2}" type="presParOf" srcId="{E354A826-8651-468F-8194-24BC6764DBB3}" destId="{A2D35BD6-9EE2-4717-8674-9099956968D3}" srcOrd="5" destOrd="0" presId="urn:microsoft.com/office/officeart/2011/layout/HexagonRadial"/>
    <dgm:cxn modelId="{F7863795-AE23-42A7-8DF0-D2FB991ADE54}" type="presParOf" srcId="{A2D35BD6-9EE2-4717-8674-9099956968D3}" destId="{1B83BA54-4417-47BD-9A5C-B596CCFB2786}" srcOrd="0" destOrd="0" presId="urn:microsoft.com/office/officeart/2011/layout/HexagonRadial"/>
    <dgm:cxn modelId="{BBED6BDB-EB48-4A52-9394-FD6E590EB32B}" type="presParOf" srcId="{E354A826-8651-468F-8194-24BC6764DBB3}" destId="{A9703B01-F5C5-4736-9466-DE9162897086}" srcOrd="6" destOrd="0" presId="urn:microsoft.com/office/officeart/2011/layout/HexagonRadial"/>
    <dgm:cxn modelId="{F5B09194-0B34-4800-8922-3431D2E0CF8E}" type="presParOf" srcId="{E354A826-8651-468F-8194-24BC6764DBB3}" destId="{0C3712A1-5EB8-4159-B9B0-242603C3A802}" srcOrd="7" destOrd="0" presId="urn:microsoft.com/office/officeart/2011/layout/HexagonRadial"/>
    <dgm:cxn modelId="{644DBBD0-5CA1-4C5F-9943-E7AE51C90768}" type="presParOf" srcId="{0C3712A1-5EB8-4159-B9B0-242603C3A802}" destId="{2EF8EFB1-740B-4A60-AC01-EC5855C67161}" srcOrd="0" destOrd="0" presId="urn:microsoft.com/office/officeart/2011/layout/HexagonRadial"/>
    <dgm:cxn modelId="{3E291087-C3C3-4629-B928-B2B90EABB533}" type="presParOf" srcId="{E354A826-8651-468F-8194-24BC6764DBB3}" destId="{A98B40D4-6264-440E-A5EE-8F5973DD7A79}" srcOrd="8" destOrd="0" presId="urn:microsoft.com/office/officeart/2011/layout/HexagonRadial"/>
    <dgm:cxn modelId="{2E043212-E2F6-4BC0-9F10-0651ACFDA795}" type="presParOf" srcId="{E354A826-8651-468F-8194-24BC6764DBB3}" destId="{663531EA-0AE6-44CE-99FC-9A137D5C7BA4}" srcOrd="9" destOrd="0" presId="urn:microsoft.com/office/officeart/2011/layout/HexagonRadial"/>
    <dgm:cxn modelId="{0DB03423-1821-4486-9BE5-C24223343747}" type="presParOf" srcId="{663531EA-0AE6-44CE-99FC-9A137D5C7BA4}" destId="{2C6EA4BF-1795-454F-BC3F-2F0A19613861}" srcOrd="0" destOrd="0" presId="urn:microsoft.com/office/officeart/2011/layout/HexagonRadial"/>
    <dgm:cxn modelId="{60AD6D1B-F048-480F-9EA0-DBE6AE68CF67}" type="presParOf" srcId="{E354A826-8651-468F-8194-24BC6764DBB3}" destId="{75F12904-628C-4771-91D8-1E3FD4FDF859}" srcOrd="10" destOrd="0" presId="urn:microsoft.com/office/officeart/2011/layout/HexagonRadial"/>
    <dgm:cxn modelId="{E1AAB4A9-A10F-477F-89ED-EF263990722D}" type="presParOf" srcId="{E354A826-8651-468F-8194-24BC6764DBB3}" destId="{6846A563-D59F-4781-98A0-1ADFBC53EC07}" srcOrd="11" destOrd="0" presId="urn:microsoft.com/office/officeart/2011/layout/HexagonRadial"/>
    <dgm:cxn modelId="{6CC5D128-2736-450B-838B-CF28A8BD6247}" type="presParOf" srcId="{6846A563-D59F-4781-98A0-1ADFBC53EC07}" destId="{65123C6A-EF43-41A2-A219-721A66DC21A8}" srcOrd="0" destOrd="0" presId="urn:microsoft.com/office/officeart/2011/layout/HexagonRadial"/>
    <dgm:cxn modelId="{8BA8B73D-DE53-4238-94A9-C394AC76304E}" type="presParOf" srcId="{E354A826-8651-468F-8194-24BC6764DBB3}" destId="{79E8FDF1-78EF-4746-A855-A4C45ED81275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C75B9C-0FB5-47CF-93BF-AB51CB268B88}">
      <dsp:nvSpPr>
        <dsp:cNvPr id="0" name=""/>
        <dsp:cNvSpPr/>
      </dsp:nvSpPr>
      <dsp:spPr>
        <a:xfrm>
          <a:off x="1858714" y="1230773"/>
          <a:ext cx="1564366" cy="1353240"/>
        </a:xfrm>
        <a:prstGeom prst="hexagon">
          <a:avLst>
            <a:gd name="adj" fmla="val 28570"/>
            <a:gd name="vf" fmla="val 11547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Improved nutrition</a:t>
          </a:r>
        </a:p>
      </dsp:txBody>
      <dsp:txXfrm>
        <a:off x="2117951" y="1455024"/>
        <a:ext cx="1045892" cy="904738"/>
      </dsp:txXfrm>
    </dsp:sp>
    <dsp:sp modelId="{0E923D36-034B-4D32-938F-7003CD282881}">
      <dsp:nvSpPr>
        <dsp:cNvPr id="0" name=""/>
        <dsp:cNvSpPr/>
      </dsp:nvSpPr>
      <dsp:spPr>
        <a:xfrm>
          <a:off x="2838308" y="583339"/>
          <a:ext cx="590230" cy="508561"/>
        </a:xfrm>
        <a:prstGeom prst="hexagon">
          <a:avLst>
            <a:gd name="adj" fmla="val 28900"/>
            <a:gd name="vf" fmla="val 11547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DF13AD-4466-41B7-A3A0-CDF910F35E7B}">
      <dsp:nvSpPr>
        <dsp:cNvPr id="0" name=""/>
        <dsp:cNvSpPr/>
      </dsp:nvSpPr>
      <dsp:spPr>
        <a:xfrm>
          <a:off x="2002815" y="0"/>
          <a:ext cx="1281987" cy="1109069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chemeClr val="tx1"/>
              </a:solidFill>
            </a:rPr>
            <a:t>Agriculture</a:t>
          </a:r>
        </a:p>
      </dsp:txBody>
      <dsp:txXfrm>
        <a:off x="2215268" y="183796"/>
        <a:ext cx="857081" cy="741477"/>
      </dsp:txXfrm>
    </dsp:sp>
    <dsp:sp modelId="{1B83BA54-4417-47BD-9A5C-B596CCFB2786}">
      <dsp:nvSpPr>
        <dsp:cNvPr id="0" name=""/>
        <dsp:cNvSpPr/>
      </dsp:nvSpPr>
      <dsp:spPr>
        <a:xfrm>
          <a:off x="3527153" y="1534079"/>
          <a:ext cx="590230" cy="508561"/>
        </a:xfrm>
        <a:prstGeom prst="hexagon">
          <a:avLst>
            <a:gd name="adj" fmla="val 28900"/>
            <a:gd name="vf" fmla="val 11547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FA1A09-BC84-4DE4-953F-5BD4D8E57F14}">
      <dsp:nvSpPr>
        <dsp:cNvPr id="0" name=""/>
        <dsp:cNvSpPr/>
      </dsp:nvSpPr>
      <dsp:spPr>
        <a:xfrm>
          <a:off x="3178546" y="682152"/>
          <a:ext cx="1281987" cy="1109069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chemeClr val="tx1"/>
              </a:solidFill>
            </a:rPr>
            <a:t>Social Protection</a:t>
          </a:r>
        </a:p>
      </dsp:txBody>
      <dsp:txXfrm>
        <a:off x="3390999" y="865948"/>
        <a:ext cx="857081" cy="741477"/>
      </dsp:txXfrm>
    </dsp:sp>
    <dsp:sp modelId="{2EF8EFB1-740B-4A60-AC01-EC5855C67161}">
      <dsp:nvSpPr>
        <dsp:cNvPr id="0" name=""/>
        <dsp:cNvSpPr/>
      </dsp:nvSpPr>
      <dsp:spPr>
        <a:xfrm>
          <a:off x="3048637" y="2607285"/>
          <a:ext cx="590230" cy="508561"/>
        </a:xfrm>
        <a:prstGeom prst="hexagon">
          <a:avLst>
            <a:gd name="adj" fmla="val 28900"/>
            <a:gd name="vf" fmla="val 11547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703B01-F5C5-4736-9466-DE9162897086}">
      <dsp:nvSpPr>
        <dsp:cNvPr id="0" name=""/>
        <dsp:cNvSpPr/>
      </dsp:nvSpPr>
      <dsp:spPr>
        <a:xfrm>
          <a:off x="3178546" y="2023183"/>
          <a:ext cx="1281987" cy="1109069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chemeClr val="tx1"/>
              </a:solidFill>
            </a:rPr>
            <a:t>Women’s Empower-ment</a:t>
          </a:r>
        </a:p>
      </dsp:txBody>
      <dsp:txXfrm>
        <a:off x="3390999" y="2206979"/>
        <a:ext cx="857081" cy="741477"/>
      </dsp:txXfrm>
    </dsp:sp>
    <dsp:sp modelId="{2C6EA4BF-1795-454F-BC3F-2F0A19613861}">
      <dsp:nvSpPr>
        <dsp:cNvPr id="0" name=""/>
        <dsp:cNvSpPr/>
      </dsp:nvSpPr>
      <dsp:spPr>
        <a:xfrm>
          <a:off x="1871163" y="2746893"/>
          <a:ext cx="590230" cy="508561"/>
        </a:xfrm>
        <a:prstGeom prst="hexagon">
          <a:avLst>
            <a:gd name="adj" fmla="val 28900"/>
            <a:gd name="vf" fmla="val 11547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8B40D4-6264-440E-A5EE-8F5973DD7A79}">
      <dsp:nvSpPr>
        <dsp:cNvPr id="0" name=""/>
        <dsp:cNvSpPr/>
      </dsp:nvSpPr>
      <dsp:spPr>
        <a:xfrm>
          <a:off x="2002815" y="2706098"/>
          <a:ext cx="1281987" cy="1109069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chemeClr val="tx1"/>
              </a:solidFill>
            </a:rPr>
            <a:t>Health</a:t>
          </a:r>
        </a:p>
      </dsp:txBody>
      <dsp:txXfrm>
        <a:off x="2215268" y="2889894"/>
        <a:ext cx="857081" cy="741477"/>
      </dsp:txXfrm>
    </dsp:sp>
    <dsp:sp modelId="{65123C6A-EF43-41A2-A219-721A66DC21A8}">
      <dsp:nvSpPr>
        <dsp:cNvPr id="0" name=""/>
        <dsp:cNvSpPr/>
      </dsp:nvSpPr>
      <dsp:spPr>
        <a:xfrm>
          <a:off x="1161499" y="1768330"/>
          <a:ext cx="590230" cy="508561"/>
        </a:xfrm>
        <a:prstGeom prst="hexagon">
          <a:avLst>
            <a:gd name="adj" fmla="val 289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F12904-628C-4771-91D8-1E3FD4FDF859}">
      <dsp:nvSpPr>
        <dsp:cNvPr id="0" name=""/>
        <dsp:cNvSpPr/>
      </dsp:nvSpPr>
      <dsp:spPr>
        <a:xfrm>
          <a:off x="821625" y="2023946"/>
          <a:ext cx="1281987" cy="1109069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chemeClr val="tx1"/>
              </a:solidFill>
            </a:rPr>
            <a:t>Education</a:t>
          </a:r>
        </a:p>
      </dsp:txBody>
      <dsp:txXfrm>
        <a:off x="1034078" y="2207742"/>
        <a:ext cx="857081" cy="741477"/>
      </dsp:txXfrm>
    </dsp:sp>
    <dsp:sp modelId="{79E8FDF1-78EF-4746-A855-A4C45ED81275}">
      <dsp:nvSpPr>
        <dsp:cNvPr id="0" name=""/>
        <dsp:cNvSpPr/>
      </dsp:nvSpPr>
      <dsp:spPr>
        <a:xfrm>
          <a:off x="821625" y="680625"/>
          <a:ext cx="1281987" cy="1109069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chemeClr val="tx1"/>
              </a:solidFill>
            </a:rPr>
            <a:t>WASH</a:t>
          </a:r>
        </a:p>
      </dsp:txBody>
      <dsp:txXfrm>
        <a:off x="1034078" y="864421"/>
        <a:ext cx="857081" cy="7414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014" y="0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DE05F-EB93-4A40-9F66-75B5021A7D7E}" type="datetimeFigureOut">
              <a:rPr lang="en-US" smtClean="0"/>
              <a:t>11/26/2016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8444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014" y="6658444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C8566-F594-4245-AEAB-5093CAC4AF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947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72FE0A0-6AE9-4ADD-A96C-2E0D987C1E1E}" type="datetimeFigureOut">
              <a:rPr lang="en-IN" smtClean="0"/>
              <a:t>26-11-2016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07138" y="514710"/>
            <a:ext cx="5697844" cy="427481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4882551"/>
            <a:ext cx="7437120" cy="161314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IN" dirty="0"/>
              <a:t>Click to edit Master text styles</a:t>
            </a:r>
          </a:p>
          <a:p>
            <a:pPr lvl="1"/>
            <a:r>
              <a:rPr lang="en-IN" dirty="0"/>
              <a:t>Second level</a:t>
            </a:r>
          </a:p>
          <a:p>
            <a:pPr lvl="2"/>
            <a:r>
              <a:rPr lang="en-IN" dirty="0"/>
              <a:t>Third level</a:t>
            </a:r>
          </a:p>
          <a:p>
            <a:pPr lvl="3"/>
            <a:r>
              <a:rPr lang="en-IN" dirty="0"/>
              <a:t>Fourth level</a:t>
            </a:r>
          </a:p>
          <a:p>
            <a:pPr lvl="4"/>
            <a:r>
              <a:rPr lang="en-IN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C9D2EFB-D2BA-4C5A-A68B-1F98A463965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62776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06575" y="514350"/>
            <a:ext cx="5699125" cy="4275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D2EFB-D2BA-4C5A-A68B-1F98A463965F}" type="slidenum">
              <a:rPr lang="en-IN" smtClean="0"/>
              <a:t>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79585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06575" y="514350"/>
            <a:ext cx="5699125" cy="4275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D2EFB-D2BA-4C5A-A68B-1F98A463965F}" type="slidenum">
              <a:rPr lang="en-IN" smtClean="0"/>
              <a:t>10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2648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06575" y="514350"/>
            <a:ext cx="5699125" cy="4275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D2EFB-D2BA-4C5A-A68B-1F98A463965F}" type="slidenum">
              <a:rPr lang="en-IN" smtClean="0"/>
              <a:t>11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94100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06575" y="514350"/>
            <a:ext cx="5699125" cy="4275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D2EFB-D2BA-4C5A-A68B-1F98A463965F}" type="slidenum">
              <a:rPr lang="en-IN" smtClean="0"/>
              <a:t>12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02755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06575" y="514350"/>
            <a:ext cx="5699125" cy="4275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D2EFB-D2BA-4C5A-A68B-1F98A463965F}" type="slidenum">
              <a:rPr lang="en-IN" smtClean="0"/>
              <a:t>13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76407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06575" y="514350"/>
            <a:ext cx="5699125" cy="4275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D2EFB-D2BA-4C5A-A68B-1F98A463965F}" type="slidenum">
              <a:rPr lang="en-IN" smtClean="0"/>
              <a:t>14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05628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06575" y="514350"/>
            <a:ext cx="5699125" cy="4275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D2EFB-D2BA-4C5A-A68B-1F98A463965F}" type="slidenum">
              <a:rPr lang="en-IN" smtClean="0"/>
              <a:t>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32130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06575" y="514350"/>
            <a:ext cx="5699125" cy="4275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I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D2EFB-D2BA-4C5A-A68B-1F98A463965F}" type="slidenum">
              <a:rPr lang="en-IN" smtClean="0"/>
              <a:t>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56234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06575" y="514350"/>
            <a:ext cx="5699125" cy="4275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D2EFB-D2BA-4C5A-A68B-1F98A463965F}" type="slidenum">
              <a:rPr lang="en-IN" smtClean="0"/>
              <a:t>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76489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06575" y="514350"/>
            <a:ext cx="5699125" cy="4275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D2EFB-D2BA-4C5A-A68B-1F98A463965F}" type="slidenum">
              <a:rPr lang="en-IN" smtClean="0"/>
              <a:t>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94680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06575" y="514350"/>
            <a:ext cx="5699125" cy="4275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D2EFB-D2BA-4C5A-A68B-1F98A463965F}" type="slidenum">
              <a:rPr lang="en-IN" smtClean="0"/>
              <a:t>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46271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06575" y="514350"/>
            <a:ext cx="5699125" cy="4275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D2EFB-D2BA-4C5A-A68B-1F98A463965F}" type="slidenum">
              <a:rPr lang="en-IN" smtClean="0"/>
              <a:t>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24243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06575" y="514350"/>
            <a:ext cx="5699125" cy="4275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D2EFB-D2BA-4C5A-A68B-1F98A463965F}" type="slidenum">
              <a:rPr lang="en-IN" smtClean="0"/>
              <a:t>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68706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06575" y="514350"/>
            <a:ext cx="5699125" cy="4275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D2EFB-D2BA-4C5A-A68B-1F98A463965F}" type="slidenum">
              <a:rPr lang="en-IN" smtClean="0"/>
              <a:t>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30130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IN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IN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623B-2456-45B9-89AF-CFE4083C966F}" type="datetimeFigureOut">
              <a:rPr lang="en-IN" smtClean="0"/>
              <a:t>26-11-2016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A223-045A-429B-9EEF-29B2AECDD0C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46281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IN" dirty="0"/>
              <a:t>Click to edit Master text styles</a:t>
            </a:r>
          </a:p>
          <a:p>
            <a:pPr lvl="1"/>
            <a:r>
              <a:rPr lang="en-IN" dirty="0"/>
              <a:t>Second level</a:t>
            </a:r>
          </a:p>
          <a:p>
            <a:pPr lvl="2"/>
            <a:r>
              <a:rPr lang="en-IN" dirty="0"/>
              <a:t>Third level</a:t>
            </a:r>
          </a:p>
          <a:p>
            <a:pPr lvl="3"/>
            <a:r>
              <a:rPr lang="en-IN" dirty="0"/>
              <a:t>Fourth level</a:t>
            </a:r>
          </a:p>
          <a:p>
            <a:pPr lvl="4"/>
            <a:r>
              <a:rPr lang="en-IN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623B-2456-45B9-89AF-CFE4083C966F}" type="datetimeFigureOut">
              <a:rPr lang="en-IN" smtClean="0"/>
              <a:t>26-11-2016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A223-045A-429B-9EEF-29B2AECDD0C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82102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IN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IN" dirty="0"/>
              <a:t>Click to edit Master text styles</a:t>
            </a:r>
          </a:p>
          <a:p>
            <a:pPr lvl="1"/>
            <a:r>
              <a:rPr lang="en-IN" dirty="0"/>
              <a:t>Second level</a:t>
            </a:r>
          </a:p>
          <a:p>
            <a:pPr lvl="2"/>
            <a:r>
              <a:rPr lang="en-IN" dirty="0"/>
              <a:t>Third level</a:t>
            </a:r>
          </a:p>
          <a:p>
            <a:pPr lvl="3"/>
            <a:r>
              <a:rPr lang="en-IN" dirty="0"/>
              <a:t>Fourth level</a:t>
            </a:r>
          </a:p>
          <a:p>
            <a:pPr lvl="4"/>
            <a:r>
              <a:rPr lang="en-IN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623B-2456-45B9-89AF-CFE4083C966F}" type="datetimeFigureOut">
              <a:rPr lang="en-IN" smtClean="0"/>
              <a:t>26-11-2016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A223-045A-429B-9EEF-29B2AECDD0C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10461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able forma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>
            <a:lvl1pPr algn="l">
              <a:buFont typeface="Arial" pitchFamily="34" charset="0"/>
              <a:buNone/>
              <a:defRPr sz="1800" b="0" i="0">
                <a:solidFill>
                  <a:srgbClr val="00A6B6"/>
                </a:solidFill>
                <a:latin typeface="Museo Sans 500"/>
                <a:cs typeface="Museo Sans 500"/>
              </a:defRPr>
            </a:lvl1pPr>
          </a:lstStyle>
          <a:p>
            <a:r>
              <a:rPr lang="en-IN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33541" y="63363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rgbClr val="636466"/>
                </a:solidFill>
                <a:latin typeface="Museo Sans 300"/>
                <a:cs typeface="Museo Sans 300"/>
              </a:defRPr>
            </a:lvl1pPr>
          </a:lstStyle>
          <a:p>
            <a:fld id="{2459FD92-E8AB-4F86-BA9A-090210CAFD7B}" type="slidenum">
              <a:rPr lang="en-IN" smtClean="0"/>
              <a:pPr/>
              <a:t>‹#›</a:t>
            </a:fld>
            <a:r>
              <a:rPr lang="en-IN" dirty="0"/>
              <a:t> | </a:t>
            </a:r>
            <a:r>
              <a:rPr lang="en-IN" dirty="0">
                <a:solidFill>
                  <a:srgbClr val="E32726"/>
                </a:solidFill>
                <a:latin typeface="Museo Sans 700"/>
                <a:cs typeface="Museo Sans 700"/>
              </a:rPr>
              <a:t>R4D.org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2870640"/>
            <a:ext cx="8229600" cy="2352364"/>
          </a:xfrm>
        </p:spPr>
        <p:txBody>
          <a:bodyPr/>
          <a:lstStyle>
            <a:lvl1pPr marL="342900" indent="-342900">
              <a:buClr>
                <a:srgbClr val="00A6B6"/>
              </a:buClr>
              <a:buFont typeface="Wingdings" charset="2"/>
              <a:buChar char="§"/>
              <a:defRPr sz="1500" b="0" i="0">
                <a:solidFill>
                  <a:srgbClr val="313231"/>
                </a:solidFill>
                <a:latin typeface="Museo Slab 300"/>
                <a:cs typeface="Museo Slab 300"/>
              </a:defRPr>
            </a:lvl1pPr>
            <a:lvl2pPr marL="600075" indent="-257175">
              <a:buClr>
                <a:srgbClr val="00A6B6"/>
              </a:buClr>
              <a:buFont typeface="Wingdings" charset="2"/>
              <a:buChar char="§"/>
              <a:defRPr sz="1350" b="0" i="0">
                <a:solidFill>
                  <a:srgbClr val="313231"/>
                </a:solidFill>
                <a:latin typeface="Museo Slab 300"/>
                <a:cs typeface="Museo Slab 300"/>
              </a:defRPr>
            </a:lvl2pPr>
            <a:lvl3pPr marL="942975" indent="-257175">
              <a:buClr>
                <a:srgbClr val="00A6B6"/>
              </a:buClr>
              <a:buFont typeface="Wingdings" charset="2"/>
              <a:buChar char="§"/>
              <a:defRPr sz="1200" b="0" i="0">
                <a:solidFill>
                  <a:srgbClr val="313231"/>
                </a:solidFill>
                <a:latin typeface="Museo Slab 300"/>
                <a:cs typeface="Museo Slab 300"/>
              </a:defRPr>
            </a:lvl3pPr>
            <a:lvl4pPr marL="1285875" indent="-257175">
              <a:buClr>
                <a:srgbClr val="00A6B6"/>
              </a:buClr>
              <a:buFont typeface="Wingdings" charset="2"/>
              <a:buChar char="§"/>
              <a:defRPr sz="1050" b="0" i="0">
                <a:solidFill>
                  <a:srgbClr val="313231"/>
                </a:solidFill>
                <a:latin typeface="Museo Slab 300"/>
                <a:cs typeface="Museo Slab 300"/>
              </a:defRPr>
            </a:lvl4pPr>
            <a:lvl5pPr>
              <a:buClr>
                <a:srgbClr val="00A6B6"/>
              </a:buClr>
              <a:buFont typeface="Wingdings" charset="2"/>
              <a:buChar char="§"/>
              <a:defRPr sz="900" b="0" i="0">
                <a:solidFill>
                  <a:srgbClr val="313231"/>
                </a:solidFill>
                <a:latin typeface="Museo Slab 300"/>
                <a:cs typeface="Museo Slab 300"/>
              </a:defRPr>
            </a:lvl5pPr>
          </a:lstStyle>
          <a:p>
            <a:pPr lvl="0"/>
            <a:r>
              <a:rPr lang="en-IN" dirty="0"/>
              <a:t>Click to edit Master text styles</a:t>
            </a:r>
          </a:p>
          <a:p>
            <a:pPr lvl="1"/>
            <a:r>
              <a:rPr lang="en-IN" dirty="0"/>
              <a:t>Second level</a:t>
            </a:r>
          </a:p>
          <a:p>
            <a:pPr lvl="2"/>
            <a:r>
              <a:rPr lang="en-IN" dirty="0"/>
              <a:t>Third level</a:t>
            </a:r>
          </a:p>
          <a:p>
            <a:pPr lvl="3"/>
            <a:r>
              <a:rPr lang="en-IN" dirty="0"/>
              <a:t>Fourth level</a:t>
            </a:r>
          </a:p>
          <a:p>
            <a:pPr lvl="4"/>
            <a:r>
              <a:rPr lang="en-IN" dirty="0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1539707"/>
            <a:ext cx="8229600" cy="1174353"/>
          </a:xfrm>
          <a:solidFill>
            <a:srgbClr val="636466">
              <a:alpha val="50000"/>
            </a:srgbClr>
          </a:solidFill>
        </p:spPr>
        <p:txBody>
          <a:bodyPr anchor="ctr"/>
          <a:lstStyle>
            <a:lvl1pPr marL="342900" indent="-342900">
              <a:buClr>
                <a:srgbClr val="00A6B6"/>
              </a:buClr>
              <a:buFontTx/>
              <a:buNone/>
              <a:defRPr sz="1500" b="0" i="0" baseline="0">
                <a:solidFill>
                  <a:srgbClr val="F7F7F7"/>
                </a:solidFill>
                <a:latin typeface="Museo Slab 300"/>
                <a:cs typeface="Museo Slab 300"/>
              </a:defRPr>
            </a:lvl1pPr>
            <a:lvl2pPr marL="600075" indent="-257175">
              <a:buClr>
                <a:srgbClr val="00A6B6"/>
              </a:buClr>
              <a:buFontTx/>
              <a:buNone/>
              <a:defRPr sz="1350" b="0" i="0">
                <a:solidFill>
                  <a:srgbClr val="313231"/>
                </a:solidFill>
                <a:latin typeface="Museo Slab 300"/>
                <a:cs typeface="Museo Slab 300"/>
              </a:defRPr>
            </a:lvl2pPr>
            <a:lvl3pPr marL="942975" indent="-257175">
              <a:buClr>
                <a:srgbClr val="00A6B6"/>
              </a:buClr>
              <a:buFontTx/>
              <a:buNone/>
              <a:defRPr sz="1200" b="0" i="0">
                <a:solidFill>
                  <a:srgbClr val="313231"/>
                </a:solidFill>
                <a:latin typeface="Museo Slab 300"/>
                <a:cs typeface="Museo Slab 300"/>
              </a:defRPr>
            </a:lvl3pPr>
            <a:lvl4pPr marL="1285875" indent="-257175">
              <a:buClr>
                <a:srgbClr val="00A6B6"/>
              </a:buClr>
              <a:buFontTx/>
              <a:buNone/>
              <a:defRPr sz="1050" b="0" i="0">
                <a:solidFill>
                  <a:srgbClr val="313231"/>
                </a:solidFill>
                <a:latin typeface="Museo Slab 300"/>
                <a:cs typeface="Museo Slab 300"/>
              </a:defRPr>
            </a:lvl4pPr>
            <a:lvl5pPr>
              <a:buClr>
                <a:srgbClr val="00A6B6"/>
              </a:buClr>
              <a:buFontTx/>
              <a:buNone/>
              <a:defRPr sz="900" b="0" i="0">
                <a:solidFill>
                  <a:srgbClr val="313231"/>
                </a:solidFill>
                <a:latin typeface="Museo Slab 300"/>
                <a:cs typeface="Museo Slab 300"/>
              </a:defRPr>
            </a:lvl5pPr>
          </a:lstStyle>
          <a:p>
            <a:pPr lvl="0"/>
            <a:r>
              <a:rPr lang="en-IN" dirty="0"/>
              <a:t>“Pull Quote Style”</a:t>
            </a:r>
          </a:p>
        </p:txBody>
      </p:sp>
    </p:spTree>
    <p:extLst>
      <p:ext uri="{BB962C8B-B14F-4D97-AF65-F5344CB8AC3E}">
        <p14:creationId xmlns:p14="http://schemas.microsoft.com/office/powerpoint/2010/main" val="512804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IN" dirty="0"/>
              <a:t>Click to edit Master text styles</a:t>
            </a:r>
          </a:p>
          <a:p>
            <a:pPr lvl="1"/>
            <a:r>
              <a:rPr lang="en-IN" dirty="0"/>
              <a:t>Second level</a:t>
            </a:r>
          </a:p>
          <a:p>
            <a:pPr lvl="2"/>
            <a:r>
              <a:rPr lang="en-IN" dirty="0"/>
              <a:t>Third level</a:t>
            </a:r>
          </a:p>
          <a:p>
            <a:pPr lvl="3"/>
            <a:r>
              <a:rPr lang="en-IN" dirty="0"/>
              <a:t>Fourth level</a:t>
            </a:r>
          </a:p>
          <a:p>
            <a:pPr lvl="4"/>
            <a:r>
              <a:rPr lang="en-IN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623B-2456-45B9-89AF-CFE4083C966F}" type="datetimeFigureOut">
              <a:rPr lang="en-IN" smtClean="0"/>
              <a:t>26-11-2016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A223-045A-429B-9EEF-29B2AECDD0C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94250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09600"/>
            <a:ext cx="7924800" cy="1600200"/>
          </a:xfrm>
        </p:spPr>
        <p:txBody>
          <a:bodyPr/>
          <a:lstStyle>
            <a:lvl1pPr algn="l">
              <a:lnSpc>
                <a:spcPts val="4000"/>
              </a:lnSpc>
              <a:defRPr b="0" i="0">
                <a:solidFill>
                  <a:srgbClr val="FFFFFF"/>
                </a:solidFill>
                <a:latin typeface="Museo Sans 500"/>
                <a:cs typeface="Museo Sans 500"/>
              </a:defRPr>
            </a:lvl1pPr>
          </a:lstStyle>
          <a:p>
            <a:r>
              <a:rPr lang="en-IN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209800"/>
            <a:ext cx="6248400" cy="609600"/>
          </a:xfrm>
        </p:spPr>
        <p:txBody>
          <a:bodyPr/>
          <a:lstStyle>
            <a:lvl1pPr marL="0" indent="0" algn="l">
              <a:buNone/>
              <a:defRPr sz="2800" b="0" i="0">
                <a:solidFill>
                  <a:srgbClr val="FFFFFF"/>
                </a:solidFill>
                <a:latin typeface="Museo Sans 500"/>
                <a:cs typeface="Museo Sans 50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N" dirty="0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3124200"/>
            <a:ext cx="4343400" cy="1447800"/>
          </a:xfrm>
          <a:noFill/>
        </p:spPr>
        <p:txBody>
          <a:bodyPr/>
          <a:lstStyle>
            <a:lvl1pPr marL="0" marR="0" indent="-3429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="0" i="0" baseline="0">
                <a:solidFill>
                  <a:srgbClr val="FFFFFF"/>
                </a:solidFill>
                <a:latin typeface="Museo Slab 300"/>
                <a:cs typeface="Museo Slab 300"/>
              </a:defRPr>
            </a:lvl1pPr>
          </a:lstStyle>
          <a:p>
            <a:pPr lvl="0"/>
            <a:r>
              <a:rPr lang="en-IN" dirty="0"/>
              <a:t>Click to edit Presentation Location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IN" dirty="0"/>
              <a:t>Click to edit Presentation Date</a:t>
            </a:r>
          </a:p>
          <a:p>
            <a:pPr lvl="0"/>
            <a:endParaRPr lang="en-IN" dirty="0"/>
          </a:p>
          <a:p>
            <a:pPr lvl="0"/>
            <a:endParaRPr lang="en-IN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533400" y="4877477"/>
            <a:ext cx="7315200" cy="304800"/>
          </a:xfrm>
        </p:spPr>
        <p:txBody>
          <a:bodyPr/>
          <a:lstStyle>
            <a:lvl1pPr marL="0">
              <a:spcBef>
                <a:spcPts val="0"/>
              </a:spcBef>
              <a:buNone/>
              <a:defRPr sz="16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IN" dirty="0"/>
              <a:t>Click to edit presenter</a:t>
            </a:r>
          </a:p>
        </p:txBody>
      </p:sp>
    </p:spTree>
    <p:extLst>
      <p:ext uri="{BB962C8B-B14F-4D97-AF65-F5344CB8AC3E}">
        <p14:creationId xmlns:p14="http://schemas.microsoft.com/office/powerpoint/2010/main" val="2112349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 algn="l">
              <a:buFont typeface="Arial" pitchFamily="34" charset="0"/>
              <a:buNone/>
              <a:defRPr sz="2400" b="1" i="0">
                <a:solidFill>
                  <a:srgbClr val="00A6B6"/>
                </a:solidFill>
                <a:latin typeface="Museo Sans 500"/>
                <a:cs typeface="Museo Sans 500"/>
              </a:defRPr>
            </a:lvl1pPr>
          </a:lstStyle>
          <a:p>
            <a:r>
              <a:rPr lang="en-IN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78675"/>
            <a:ext cx="8229600" cy="4053385"/>
          </a:xfrm>
        </p:spPr>
        <p:txBody>
          <a:bodyPr/>
          <a:lstStyle>
            <a:lvl1pPr>
              <a:buClr>
                <a:srgbClr val="00A6B6"/>
              </a:buClr>
              <a:buFont typeface="Wingdings" pitchFamily="2" charset="2"/>
              <a:buChar char="§"/>
              <a:defRPr sz="2000" b="0" i="0">
                <a:solidFill>
                  <a:srgbClr val="313231"/>
                </a:solidFill>
                <a:latin typeface="Museo Slab 300"/>
                <a:cs typeface="Museo Slab 300"/>
              </a:defRPr>
            </a:lvl1pPr>
            <a:lvl2pPr>
              <a:buClr>
                <a:srgbClr val="00A6B6"/>
              </a:buClr>
              <a:buFont typeface="Wingdings" pitchFamily="2" charset="2"/>
              <a:buChar char="§"/>
              <a:defRPr sz="1800" b="0" i="0">
                <a:solidFill>
                  <a:srgbClr val="313231"/>
                </a:solidFill>
                <a:latin typeface="Museo Slab 300"/>
                <a:cs typeface="Museo Slab 300"/>
              </a:defRPr>
            </a:lvl2pPr>
            <a:lvl3pPr>
              <a:buClr>
                <a:srgbClr val="00A6B6"/>
              </a:buClr>
              <a:buFont typeface="Wingdings" pitchFamily="2" charset="2"/>
              <a:buChar char="§"/>
              <a:defRPr sz="1600" b="0" i="0">
                <a:solidFill>
                  <a:srgbClr val="313231"/>
                </a:solidFill>
                <a:latin typeface="Museo Slab 300"/>
                <a:cs typeface="Museo Slab 300"/>
              </a:defRPr>
            </a:lvl3pPr>
            <a:lvl4pPr>
              <a:buClr>
                <a:srgbClr val="00A6B6"/>
              </a:buClr>
              <a:buFont typeface="Wingdings" pitchFamily="2" charset="2"/>
              <a:buChar char="§"/>
              <a:defRPr sz="1400" b="0" i="0">
                <a:solidFill>
                  <a:srgbClr val="313231"/>
                </a:solidFill>
                <a:latin typeface="Museo Slab 300"/>
                <a:cs typeface="Museo Slab 300"/>
              </a:defRPr>
            </a:lvl4pPr>
            <a:lvl5pPr>
              <a:buClr>
                <a:srgbClr val="00A6B6"/>
              </a:buClr>
              <a:buFont typeface="Wingdings" pitchFamily="2" charset="2"/>
              <a:buChar char="§"/>
              <a:defRPr sz="1200" b="0" i="0">
                <a:solidFill>
                  <a:srgbClr val="313231"/>
                </a:solidFill>
                <a:latin typeface="Museo Slab 300"/>
                <a:cs typeface="Museo Slab 300"/>
              </a:defRPr>
            </a:lvl5pPr>
          </a:lstStyle>
          <a:p>
            <a:pPr lvl="0"/>
            <a:r>
              <a:rPr lang="en-IN" dirty="0"/>
              <a:t>Click to edit Master text styles</a:t>
            </a:r>
          </a:p>
          <a:p>
            <a:pPr lvl="1"/>
            <a:r>
              <a:rPr lang="en-IN" dirty="0"/>
              <a:t>Second level</a:t>
            </a:r>
          </a:p>
          <a:p>
            <a:pPr lvl="2"/>
            <a:r>
              <a:rPr lang="en-IN" dirty="0"/>
              <a:t>Third level</a:t>
            </a:r>
          </a:p>
          <a:p>
            <a:pPr lvl="3"/>
            <a:r>
              <a:rPr lang="en-IN" dirty="0"/>
              <a:t>Fourth level</a:t>
            </a:r>
          </a:p>
          <a:p>
            <a:pPr lvl="4"/>
            <a:r>
              <a:rPr lang="en-IN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33541" y="63363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636466"/>
                </a:solidFill>
                <a:latin typeface="Museo Sans 300"/>
                <a:cs typeface="Museo Sans 300"/>
              </a:defRPr>
            </a:lvl1pPr>
          </a:lstStyle>
          <a:p>
            <a:fld id="{2459FD92-E8AB-4F86-BA9A-090210CAFD7B}" type="slidenum">
              <a:rPr lang="en-IN" smtClean="0"/>
              <a:pPr/>
              <a:t>‹#›</a:t>
            </a:fld>
            <a:r>
              <a:rPr lang="en-IN" dirty="0"/>
              <a:t> | </a:t>
            </a:r>
            <a:r>
              <a:rPr lang="en-IN" dirty="0">
                <a:solidFill>
                  <a:srgbClr val="E32726"/>
                </a:solidFill>
                <a:latin typeface="Museo Sans 700"/>
                <a:cs typeface="Museo Sans 700"/>
              </a:rPr>
              <a:t>R4D.org</a:t>
            </a:r>
          </a:p>
        </p:txBody>
      </p:sp>
    </p:spTree>
    <p:extLst>
      <p:ext uri="{BB962C8B-B14F-4D97-AF65-F5344CB8AC3E}">
        <p14:creationId xmlns:p14="http://schemas.microsoft.com/office/powerpoint/2010/main" val="1129304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IN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IN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623B-2456-45B9-89AF-CFE4083C966F}" type="datetimeFigureOut">
              <a:rPr lang="en-IN" smtClean="0"/>
              <a:t>26-11-2016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A223-045A-429B-9EEF-29B2AECDD0C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00957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IN" dirty="0"/>
              <a:t>Click to edit Master text styles</a:t>
            </a:r>
          </a:p>
          <a:p>
            <a:pPr lvl="1"/>
            <a:r>
              <a:rPr lang="en-IN" dirty="0"/>
              <a:t>Second level</a:t>
            </a:r>
          </a:p>
          <a:p>
            <a:pPr lvl="2"/>
            <a:r>
              <a:rPr lang="en-IN" dirty="0"/>
              <a:t>Third level</a:t>
            </a:r>
          </a:p>
          <a:p>
            <a:pPr lvl="3"/>
            <a:r>
              <a:rPr lang="en-IN" dirty="0"/>
              <a:t>Fourth level</a:t>
            </a:r>
          </a:p>
          <a:p>
            <a:pPr lvl="4"/>
            <a:r>
              <a:rPr lang="en-IN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623B-2456-45B9-89AF-CFE4083C966F}" type="datetimeFigureOut">
              <a:rPr lang="en-IN" smtClean="0"/>
              <a:t>26-11-2016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A223-045A-429B-9EEF-29B2AECDD0C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52416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IN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N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623B-2456-45B9-89AF-CFE4083C966F}" type="datetimeFigureOut">
              <a:rPr lang="en-IN" smtClean="0"/>
              <a:t>26-11-2016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A223-045A-429B-9EEF-29B2AECDD0C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98267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IN" dirty="0"/>
              <a:t>Click to edit Master text styles</a:t>
            </a:r>
          </a:p>
          <a:p>
            <a:pPr lvl="1"/>
            <a:r>
              <a:rPr lang="en-IN" dirty="0"/>
              <a:t>Second level</a:t>
            </a:r>
          </a:p>
          <a:p>
            <a:pPr lvl="2"/>
            <a:r>
              <a:rPr lang="en-IN" dirty="0"/>
              <a:t>Third level</a:t>
            </a:r>
          </a:p>
          <a:p>
            <a:pPr lvl="3"/>
            <a:r>
              <a:rPr lang="en-IN" dirty="0"/>
              <a:t>Fourth level</a:t>
            </a:r>
          </a:p>
          <a:p>
            <a:pPr lvl="4"/>
            <a:r>
              <a:rPr lang="en-IN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IN" dirty="0"/>
              <a:t>Click to edit Master text styles</a:t>
            </a:r>
          </a:p>
          <a:p>
            <a:pPr lvl="1"/>
            <a:r>
              <a:rPr lang="en-IN" dirty="0"/>
              <a:t>Second level</a:t>
            </a:r>
          </a:p>
          <a:p>
            <a:pPr lvl="2"/>
            <a:r>
              <a:rPr lang="en-IN" dirty="0"/>
              <a:t>Third level</a:t>
            </a:r>
          </a:p>
          <a:p>
            <a:pPr lvl="3"/>
            <a:r>
              <a:rPr lang="en-IN" dirty="0"/>
              <a:t>Fourth level</a:t>
            </a:r>
          </a:p>
          <a:p>
            <a:pPr lvl="4"/>
            <a:r>
              <a:rPr lang="en-IN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623B-2456-45B9-89AF-CFE4083C966F}" type="datetimeFigureOut">
              <a:rPr lang="en-IN" smtClean="0"/>
              <a:t>26-11-2016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A223-045A-429B-9EEF-29B2AECDD0C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880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IN" dirty="0"/>
              <a:t>Click to edit Master text styles</a:t>
            </a:r>
          </a:p>
          <a:p>
            <a:pPr lvl="1"/>
            <a:r>
              <a:rPr lang="en-IN" dirty="0"/>
              <a:t>Second level</a:t>
            </a:r>
          </a:p>
          <a:p>
            <a:pPr lvl="2"/>
            <a:r>
              <a:rPr lang="en-IN" dirty="0"/>
              <a:t>Third level</a:t>
            </a:r>
          </a:p>
          <a:p>
            <a:pPr lvl="3"/>
            <a:r>
              <a:rPr lang="en-IN" dirty="0"/>
              <a:t>Fourth level</a:t>
            </a:r>
          </a:p>
          <a:p>
            <a:pPr lvl="4"/>
            <a:r>
              <a:rPr lang="en-IN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623B-2456-45B9-89AF-CFE4083C966F}" type="datetimeFigureOut">
              <a:rPr lang="en-IN" smtClean="0"/>
              <a:t>26-11-2016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A223-045A-429B-9EEF-29B2AECDD0C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48561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IN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N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IN" dirty="0"/>
              <a:t>Click to edit Master text styles</a:t>
            </a:r>
          </a:p>
          <a:p>
            <a:pPr lvl="1"/>
            <a:r>
              <a:rPr lang="en-IN" dirty="0"/>
              <a:t>Second level</a:t>
            </a:r>
          </a:p>
          <a:p>
            <a:pPr lvl="2"/>
            <a:r>
              <a:rPr lang="en-IN" dirty="0"/>
              <a:t>Third level</a:t>
            </a:r>
          </a:p>
          <a:p>
            <a:pPr lvl="3"/>
            <a:r>
              <a:rPr lang="en-IN" dirty="0"/>
              <a:t>Fourth level</a:t>
            </a:r>
          </a:p>
          <a:p>
            <a:pPr lvl="4"/>
            <a:r>
              <a:rPr lang="en-IN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N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IN" dirty="0"/>
              <a:t>Click to edit Master text styles</a:t>
            </a:r>
          </a:p>
          <a:p>
            <a:pPr lvl="1"/>
            <a:r>
              <a:rPr lang="en-IN" dirty="0"/>
              <a:t>Second level</a:t>
            </a:r>
          </a:p>
          <a:p>
            <a:pPr lvl="2"/>
            <a:r>
              <a:rPr lang="en-IN" dirty="0"/>
              <a:t>Third level</a:t>
            </a:r>
          </a:p>
          <a:p>
            <a:pPr lvl="3"/>
            <a:r>
              <a:rPr lang="en-IN" dirty="0"/>
              <a:t>Fourth level</a:t>
            </a:r>
          </a:p>
          <a:p>
            <a:pPr lvl="4"/>
            <a:r>
              <a:rPr lang="en-IN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623B-2456-45B9-89AF-CFE4083C966F}" type="datetimeFigureOut">
              <a:rPr lang="en-IN" smtClean="0"/>
              <a:t>26-11-2016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A223-045A-429B-9EEF-29B2AECDD0C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75518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623B-2456-45B9-89AF-CFE4083C966F}" type="datetimeFigureOut">
              <a:rPr lang="en-IN" smtClean="0"/>
              <a:t>26-11-2016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A223-045A-429B-9EEF-29B2AECDD0C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44265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623B-2456-45B9-89AF-CFE4083C966F}" type="datetimeFigureOut">
              <a:rPr lang="en-IN" smtClean="0"/>
              <a:t>26-11-2016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A223-045A-429B-9EEF-29B2AECDD0C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59190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IN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N" dirty="0"/>
              <a:t>Click to edit Master text styles</a:t>
            </a:r>
          </a:p>
          <a:p>
            <a:pPr lvl="1"/>
            <a:r>
              <a:rPr lang="en-IN" dirty="0"/>
              <a:t>Second level</a:t>
            </a:r>
          </a:p>
          <a:p>
            <a:pPr lvl="2"/>
            <a:r>
              <a:rPr lang="en-IN" dirty="0"/>
              <a:t>Third level</a:t>
            </a:r>
          </a:p>
          <a:p>
            <a:pPr lvl="3"/>
            <a:r>
              <a:rPr lang="en-IN" dirty="0"/>
              <a:t>Fourth level</a:t>
            </a:r>
          </a:p>
          <a:p>
            <a:pPr lvl="4"/>
            <a:r>
              <a:rPr lang="en-IN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IN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623B-2456-45B9-89AF-CFE4083C966F}" type="datetimeFigureOut">
              <a:rPr lang="en-IN" smtClean="0"/>
              <a:t>26-11-2016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A223-045A-429B-9EEF-29B2AECDD0C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11390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IN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IN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IN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623B-2456-45B9-89AF-CFE4083C966F}" type="datetimeFigureOut">
              <a:rPr lang="en-IN" smtClean="0"/>
              <a:t>26-11-2016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A223-045A-429B-9EEF-29B2AECDD0C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630691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IN" dirty="0"/>
              <a:t>Click to edit Master text styles</a:t>
            </a:r>
          </a:p>
          <a:p>
            <a:pPr lvl="1"/>
            <a:r>
              <a:rPr lang="en-IN" dirty="0"/>
              <a:t>Second level</a:t>
            </a:r>
          </a:p>
          <a:p>
            <a:pPr lvl="2"/>
            <a:r>
              <a:rPr lang="en-IN" dirty="0"/>
              <a:t>Third level</a:t>
            </a:r>
          </a:p>
          <a:p>
            <a:pPr lvl="3"/>
            <a:r>
              <a:rPr lang="en-IN" dirty="0"/>
              <a:t>Fourth level</a:t>
            </a:r>
          </a:p>
          <a:p>
            <a:pPr lvl="4"/>
            <a:r>
              <a:rPr lang="en-IN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623B-2456-45B9-89AF-CFE4083C966F}" type="datetimeFigureOut">
              <a:rPr lang="en-IN" smtClean="0"/>
              <a:t>26-11-2016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A223-045A-429B-9EEF-29B2AECDD0C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065731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IN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IN" dirty="0"/>
              <a:t>Click to edit Master text styles</a:t>
            </a:r>
          </a:p>
          <a:p>
            <a:pPr lvl="1"/>
            <a:r>
              <a:rPr lang="en-IN" dirty="0"/>
              <a:t>Second level</a:t>
            </a:r>
          </a:p>
          <a:p>
            <a:pPr lvl="2"/>
            <a:r>
              <a:rPr lang="en-IN" dirty="0"/>
              <a:t>Third level</a:t>
            </a:r>
          </a:p>
          <a:p>
            <a:pPr lvl="3"/>
            <a:r>
              <a:rPr lang="en-IN" dirty="0"/>
              <a:t>Fourth level</a:t>
            </a:r>
          </a:p>
          <a:p>
            <a:pPr lvl="4"/>
            <a:r>
              <a:rPr lang="en-IN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623B-2456-45B9-89AF-CFE4083C966F}" type="datetimeFigureOut">
              <a:rPr lang="en-IN" smtClean="0"/>
              <a:t>26-11-2016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A223-045A-429B-9EEF-29B2AECDD0C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55992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IN" dirty="0"/>
              <a:t>Click to edit Master text styles</a:t>
            </a:r>
          </a:p>
          <a:p>
            <a:pPr lvl="1"/>
            <a:r>
              <a:rPr lang="en-IN" dirty="0"/>
              <a:t>Second level</a:t>
            </a:r>
          </a:p>
          <a:p>
            <a:pPr lvl="2"/>
            <a:r>
              <a:rPr lang="en-IN" dirty="0"/>
              <a:t>Third level</a:t>
            </a:r>
          </a:p>
          <a:p>
            <a:pPr lvl="3"/>
            <a:r>
              <a:rPr lang="en-IN" dirty="0"/>
              <a:t>Fourth level</a:t>
            </a:r>
          </a:p>
          <a:p>
            <a:pPr lvl="4"/>
            <a:r>
              <a:rPr lang="en-IN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623B-2456-45B9-89AF-CFE4083C966F}" type="datetimeFigureOut">
              <a:rPr lang="en-IN" smtClean="0"/>
              <a:t>26-11-2016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A223-045A-429B-9EEF-29B2AECDD0C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8351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09600"/>
            <a:ext cx="7924800" cy="1600200"/>
          </a:xfrm>
        </p:spPr>
        <p:txBody>
          <a:bodyPr/>
          <a:lstStyle>
            <a:lvl1pPr algn="l">
              <a:lnSpc>
                <a:spcPts val="4000"/>
              </a:lnSpc>
              <a:defRPr b="0" i="0">
                <a:solidFill>
                  <a:srgbClr val="FFFFFF"/>
                </a:solidFill>
                <a:latin typeface="Museo Sans 500"/>
                <a:cs typeface="Museo Sans 500"/>
              </a:defRPr>
            </a:lvl1pPr>
          </a:lstStyle>
          <a:p>
            <a:r>
              <a:rPr lang="en-IN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209800"/>
            <a:ext cx="6248400" cy="609600"/>
          </a:xfrm>
        </p:spPr>
        <p:txBody>
          <a:bodyPr/>
          <a:lstStyle>
            <a:lvl1pPr marL="0" indent="0" algn="l">
              <a:buNone/>
              <a:defRPr sz="2800" b="0" i="0">
                <a:solidFill>
                  <a:srgbClr val="FFFFFF"/>
                </a:solidFill>
                <a:latin typeface="Museo Sans 500"/>
                <a:cs typeface="Museo Sans 50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N" dirty="0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3124200"/>
            <a:ext cx="4343400" cy="1447800"/>
          </a:xfrm>
          <a:noFill/>
        </p:spPr>
        <p:txBody>
          <a:bodyPr/>
          <a:lstStyle>
            <a:lvl1pPr marL="0" marR="0" indent="-3429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="0" i="0" baseline="0">
                <a:solidFill>
                  <a:srgbClr val="FFFFFF"/>
                </a:solidFill>
                <a:latin typeface="Museo Slab 300"/>
                <a:cs typeface="Museo Slab 300"/>
              </a:defRPr>
            </a:lvl1pPr>
          </a:lstStyle>
          <a:p>
            <a:pPr lvl="0"/>
            <a:r>
              <a:rPr lang="en-IN" dirty="0"/>
              <a:t>Click to edit Presentation Location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IN" dirty="0"/>
              <a:t>Click to edit Presentation Date</a:t>
            </a:r>
          </a:p>
          <a:p>
            <a:pPr lvl="0"/>
            <a:endParaRPr lang="en-IN" dirty="0"/>
          </a:p>
          <a:p>
            <a:pPr lvl="0"/>
            <a:endParaRPr lang="en-IN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533400" y="4877477"/>
            <a:ext cx="7315200" cy="304800"/>
          </a:xfrm>
        </p:spPr>
        <p:txBody>
          <a:bodyPr/>
          <a:lstStyle>
            <a:lvl1pPr marL="0">
              <a:spcBef>
                <a:spcPts val="0"/>
              </a:spcBef>
              <a:buNone/>
              <a:defRPr sz="16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IN" dirty="0"/>
              <a:t>Click to edit presenter</a:t>
            </a:r>
          </a:p>
        </p:txBody>
      </p:sp>
    </p:spTree>
    <p:extLst>
      <p:ext uri="{BB962C8B-B14F-4D97-AF65-F5344CB8AC3E}">
        <p14:creationId xmlns:p14="http://schemas.microsoft.com/office/powerpoint/2010/main" val="27775846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 algn="l">
              <a:buFont typeface="Arial" pitchFamily="34" charset="0"/>
              <a:buNone/>
              <a:defRPr sz="2400" b="1" i="0">
                <a:solidFill>
                  <a:srgbClr val="00A6B6"/>
                </a:solidFill>
                <a:latin typeface="Museo Sans 500"/>
                <a:cs typeface="Museo Sans 500"/>
              </a:defRPr>
            </a:lvl1pPr>
          </a:lstStyle>
          <a:p>
            <a:r>
              <a:rPr lang="en-IN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78675"/>
            <a:ext cx="8229600" cy="4053385"/>
          </a:xfrm>
        </p:spPr>
        <p:txBody>
          <a:bodyPr/>
          <a:lstStyle>
            <a:lvl1pPr>
              <a:buClr>
                <a:srgbClr val="00A6B6"/>
              </a:buClr>
              <a:buFont typeface="Wingdings" pitchFamily="2" charset="2"/>
              <a:buChar char="§"/>
              <a:defRPr sz="2000" b="0" i="0">
                <a:solidFill>
                  <a:srgbClr val="313231"/>
                </a:solidFill>
                <a:latin typeface="Museo Slab 300"/>
                <a:cs typeface="Museo Slab 300"/>
              </a:defRPr>
            </a:lvl1pPr>
            <a:lvl2pPr>
              <a:buClr>
                <a:srgbClr val="00A6B6"/>
              </a:buClr>
              <a:buFont typeface="Wingdings" pitchFamily="2" charset="2"/>
              <a:buChar char="§"/>
              <a:defRPr sz="1800" b="0" i="0">
                <a:solidFill>
                  <a:srgbClr val="313231"/>
                </a:solidFill>
                <a:latin typeface="Museo Slab 300"/>
                <a:cs typeface="Museo Slab 300"/>
              </a:defRPr>
            </a:lvl2pPr>
            <a:lvl3pPr>
              <a:buClr>
                <a:srgbClr val="00A6B6"/>
              </a:buClr>
              <a:buFont typeface="Wingdings" pitchFamily="2" charset="2"/>
              <a:buChar char="§"/>
              <a:defRPr sz="1600" b="0" i="0">
                <a:solidFill>
                  <a:srgbClr val="313231"/>
                </a:solidFill>
                <a:latin typeface="Museo Slab 300"/>
                <a:cs typeface="Museo Slab 300"/>
              </a:defRPr>
            </a:lvl3pPr>
            <a:lvl4pPr>
              <a:buClr>
                <a:srgbClr val="00A6B6"/>
              </a:buClr>
              <a:buFont typeface="Wingdings" pitchFamily="2" charset="2"/>
              <a:buChar char="§"/>
              <a:defRPr sz="1400" b="0" i="0">
                <a:solidFill>
                  <a:srgbClr val="313231"/>
                </a:solidFill>
                <a:latin typeface="Museo Slab 300"/>
                <a:cs typeface="Museo Slab 300"/>
              </a:defRPr>
            </a:lvl4pPr>
            <a:lvl5pPr>
              <a:buClr>
                <a:srgbClr val="00A6B6"/>
              </a:buClr>
              <a:buFont typeface="Wingdings" pitchFamily="2" charset="2"/>
              <a:buChar char="§"/>
              <a:defRPr sz="1200" b="0" i="0">
                <a:solidFill>
                  <a:srgbClr val="313231"/>
                </a:solidFill>
                <a:latin typeface="Museo Slab 300"/>
                <a:cs typeface="Museo Slab 300"/>
              </a:defRPr>
            </a:lvl5pPr>
          </a:lstStyle>
          <a:p>
            <a:pPr lvl="0"/>
            <a:r>
              <a:rPr lang="en-IN" dirty="0"/>
              <a:t>Click to edit Master text styles</a:t>
            </a:r>
          </a:p>
          <a:p>
            <a:pPr lvl="1"/>
            <a:r>
              <a:rPr lang="en-IN" dirty="0"/>
              <a:t>Second level</a:t>
            </a:r>
          </a:p>
          <a:p>
            <a:pPr lvl="2"/>
            <a:r>
              <a:rPr lang="en-IN" dirty="0"/>
              <a:t>Third level</a:t>
            </a:r>
          </a:p>
          <a:p>
            <a:pPr lvl="3"/>
            <a:r>
              <a:rPr lang="en-IN" dirty="0"/>
              <a:t>Fourth level</a:t>
            </a:r>
          </a:p>
          <a:p>
            <a:pPr lvl="4"/>
            <a:r>
              <a:rPr lang="en-IN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33541" y="63363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636466"/>
                </a:solidFill>
                <a:latin typeface="Museo Sans 300"/>
                <a:cs typeface="Museo Sans 300"/>
              </a:defRPr>
            </a:lvl1pPr>
          </a:lstStyle>
          <a:p>
            <a:fld id="{2459FD92-E8AB-4F86-BA9A-090210CAFD7B}" type="slidenum">
              <a:rPr lang="en-IN" smtClean="0"/>
              <a:pPr/>
              <a:t>‹#›</a:t>
            </a:fld>
            <a:r>
              <a:rPr lang="en-IN" dirty="0"/>
              <a:t> | </a:t>
            </a:r>
            <a:r>
              <a:rPr lang="en-IN" dirty="0">
                <a:solidFill>
                  <a:srgbClr val="E32726"/>
                </a:solidFill>
                <a:latin typeface="Museo Sans 700"/>
                <a:cs typeface="Museo Sans 700"/>
              </a:rPr>
              <a:t>R4D.org</a:t>
            </a:r>
          </a:p>
        </p:txBody>
      </p:sp>
    </p:spTree>
    <p:extLst>
      <p:ext uri="{BB962C8B-B14F-4D97-AF65-F5344CB8AC3E}">
        <p14:creationId xmlns:p14="http://schemas.microsoft.com/office/powerpoint/2010/main" val="3025364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IN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N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623B-2456-45B9-89AF-CFE4083C966F}" type="datetimeFigureOut">
              <a:rPr lang="en-IN" smtClean="0"/>
              <a:t>26-11-2016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A223-045A-429B-9EEF-29B2AECDD0C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19580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IN" dirty="0"/>
              <a:t>Click to edit Master text styles</a:t>
            </a:r>
          </a:p>
          <a:p>
            <a:pPr lvl="1"/>
            <a:r>
              <a:rPr lang="en-IN" dirty="0"/>
              <a:t>Second level</a:t>
            </a:r>
          </a:p>
          <a:p>
            <a:pPr lvl="2"/>
            <a:r>
              <a:rPr lang="en-IN" dirty="0"/>
              <a:t>Third level</a:t>
            </a:r>
          </a:p>
          <a:p>
            <a:pPr lvl="3"/>
            <a:r>
              <a:rPr lang="en-IN" dirty="0"/>
              <a:t>Fourth level</a:t>
            </a:r>
          </a:p>
          <a:p>
            <a:pPr lvl="4"/>
            <a:r>
              <a:rPr lang="en-IN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IN" dirty="0"/>
              <a:t>Click to edit Master text styles</a:t>
            </a:r>
          </a:p>
          <a:p>
            <a:pPr lvl="1"/>
            <a:r>
              <a:rPr lang="en-IN" dirty="0"/>
              <a:t>Second level</a:t>
            </a:r>
          </a:p>
          <a:p>
            <a:pPr lvl="2"/>
            <a:r>
              <a:rPr lang="en-IN" dirty="0"/>
              <a:t>Third level</a:t>
            </a:r>
          </a:p>
          <a:p>
            <a:pPr lvl="3"/>
            <a:r>
              <a:rPr lang="en-IN" dirty="0"/>
              <a:t>Fourth level</a:t>
            </a:r>
          </a:p>
          <a:p>
            <a:pPr lvl="4"/>
            <a:r>
              <a:rPr lang="en-IN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623B-2456-45B9-89AF-CFE4083C966F}" type="datetimeFigureOut">
              <a:rPr lang="en-IN" smtClean="0"/>
              <a:t>26-11-2016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A223-045A-429B-9EEF-29B2AECDD0C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37683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IN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N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IN" dirty="0"/>
              <a:t>Click to edit Master text styles</a:t>
            </a:r>
          </a:p>
          <a:p>
            <a:pPr lvl="1"/>
            <a:r>
              <a:rPr lang="en-IN" dirty="0"/>
              <a:t>Second level</a:t>
            </a:r>
          </a:p>
          <a:p>
            <a:pPr lvl="2"/>
            <a:r>
              <a:rPr lang="en-IN" dirty="0"/>
              <a:t>Third level</a:t>
            </a:r>
          </a:p>
          <a:p>
            <a:pPr lvl="3"/>
            <a:r>
              <a:rPr lang="en-IN" dirty="0"/>
              <a:t>Fourth level</a:t>
            </a:r>
          </a:p>
          <a:p>
            <a:pPr lvl="4"/>
            <a:r>
              <a:rPr lang="en-IN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N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IN" dirty="0"/>
              <a:t>Click to edit Master text styles</a:t>
            </a:r>
          </a:p>
          <a:p>
            <a:pPr lvl="1"/>
            <a:r>
              <a:rPr lang="en-IN" dirty="0"/>
              <a:t>Second level</a:t>
            </a:r>
          </a:p>
          <a:p>
            <a:pPr lvl="2"/>
            <a:r>
              <a:rPr lang="en-IN" dirty="0"/>
              <a:t>Third level</a:t>
            </a:r>
          </a:p>
          <a:p>
            <a:pPr lvl="3"/>
            <a:r>
              <a:rPr lang="en-IN" dirty="0"/>
              <a:t>Fourth level</a:t>
            </a:r>
          </a:p>
          <a:p>
            <a:pPr lvl="4"/>
            <a:r>
              <a:rPr lang="en-IN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623B-2456-45B9-89AF-CFE4083C966F}" type="datetimeFigureOut">
              <a:rPr lang="en-IN" smtClean="0"/>
              <a:t>26-11-2016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A223-045A-429B-9EEF-29B2AECDD0C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94478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623B-2456-45B9-89AF-CFE4083C966F}" type="datetimeFigureOut">
              <a:rPr lang="en-IN" smtClean="0"/>
              <a:t>26-11-2016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A223-045A-429B-9EEF-29B2AECDD0C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16146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623B-2456-45B9-89AF-CFE4083C966F}" type="datetimeFigureOut">
              <a:rPr lang="en-IN" smtClean="0"/>
              <a:t>26-11-2016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A223-045A-429B-9EEF-29B2AECDD0C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68325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IN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N" dirty="0"/>
              <a:t>Click to edit Master text styles</a:t>
            </a:r>
          </a:p>
          <a:p>
            <a:pPr lvl="1"/>
            <a:r>
              <a:rPr lang="en-IN" dirty="0"/>
              <a:t>Second level</a:t>
            </a:r>
          </a:p>
          <a:p>
            <a:pPr lvl="2"/>
            <a:r>
              <a:rPr lang="en-IN" dirty="0"/>
              <a:t>Third level</a:t>
            </a:r>
          </a:p>
          <a:p>
            <a:pPr lvl="3"/>
            <a:r>
              <a:rPr lang="en-IN" dirty="0"/>
              <a:t>Fourth level</a:t>
            </a:r>
          </a:p>
          <a:p>
            <a:pPr lvl="4"/>
            <a:r>
              <a:rPr lang="en-IN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IN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623B-2456-45B9-89AF-CFE4083C966F}" type="datetimeFigureOut">
              <a:rPr lang="en-IN" smtClean="0"/>
              <a:t>26-11-2016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A223-045A-429B-9EEF-29B2AECDD0C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33033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IN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IN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IN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623B-2456-45B9-89AF-CFE4083C966F}" type="datetimeFigureOut">
              <a:rPr lang="en-IN" smtClean="0"/>
              <a:t>26-11-2016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A223-045A-429B-9EEF-29B2AECDD0C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50919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oleObject" Target="../embeddings/oleObject2.bin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17.xml"/><Relationship Id="rId16" Type="http://schemas.openxmlformats.org/officeDocument/2006/relationships/vmlDrawing" Target="../drawings/vmlDrawing2.v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N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N" dirty="0"/>
              <a:t>Click to edit Master text styles</a:t>
            </a:r>
          </a:p>
          <a:p>
            <a:pPr lvl="1"/>
            <a:r>
              <a:rPr lang="en-IN" dirty="0"/>
              <a:t>Second level</a:t>
            </a:r>
          </a:p>
          <a:p>
            <a:pPr lvl="2"/>
            <a:r>
              <a:rPr lang="en-IN" dirty="0"/>
              <a:t>Third level</a:t>
            </a:r>
          </a:p>
          <a:p>
            <a:pPr lvl="3"/>
            <a:r>
              <a:rPr lang="en-IN" dirty="0"/>
              <a:t>Fourth level</a:t>
            </a:r>
          </a:p>
          <a:p>
            <a:pPr lvl="4"/>
            <a:r>
              <a:rPr lang="en-IN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9623B-2456-45B9-89AF-CFE4083C966F}" type="datetimeFigureOut">
              <a:rPr lang="en-IN" smtClean="0"/>
              <a:t>26-11-2016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4A223-045A-429B-9EEF-29B2AECDD0C7}" type="slidenum">
              <a:rPr lang="en-IN" smtClean="0"/>
              <a:t>‹#›</a:t>
            </a:fld>
            <a:endParaRPr lang="en-IN" dirty="0"/>
          </a:p>
        </p:txBody>
      </p:sp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4044540352"/>
              </p:ext>
            </p:extLst>
          </p:nvPr>
        </p:nvGraphicFramePr>
        <p:xfrm>
          <a:off x="1192" y="1589"/>
          <a:ext cx="1190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4" name="think-cell Slide" r:id="rId19" imgW="307" imgH="307" progId="TCLayout.ActiveDocument.1">
                  <p:embed/>
                </p:oleObj>
              </mc:Choice>
              <mc:Fallback>
                <p:oleObj name="think-cell Slide" r:id="rId19" imgW="307" imgH="30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192" y="1589"/>
                        <a:ext cx="1190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684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50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N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N" dirty="0"/>
              <a:t>Click to edit Master text styles</a:t>
            </a:r>
          </a:p>
          <a:p>
            <a:pPr lvl="1"/>
            <a:r>
              <a:rPr lang="en-IN" dirty="0"/>
              <a:t>Second level</a:t>
            </a:r>
          </a:p>
          <a:p>
            <a:pPr lvl="2"/>
            <a:r>
              <a:rPr lang="en-IN" dirty="0"/>
              <a:t>Third level</a:t>
            </a:r>
          </a:p>
          <a:p>
            <a:pPr lvl="3"/>
            <a:r>
              <a:rPr lang="en-IN" dirty="0"/>
              <a:t>Fourth level</a:t>
            </a:r>
          </a:p>
          <a:p>
            <a:pPr lvl="4"/>
            <a:r>
              <a:rPr lang="en-IN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9623B-2456-45B9-89AF-CFE4083C966F}" type="datetimeFigureOut">
              <a:rPr lang="en-IN" smtClean="0"/>
              <a:t>26-11-2016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4A223-045A-429B-9EEF-29B2AECDD0C7}" type="slidenum">
              <a:rPr lang="en-IN" smtClean="0"/>
              <a:t>‹#›</a:t>
            </a:fld>
            <a:endParaRPr lang="en-IN" dirty="0"/>
          </a:p>
        </p:txBody>
      </p:sp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3547401186"/>
              </p:ext>
            </p:extLst>
          </p:nvPr>
        </p:nvGraphicFramePr>
        <p:xfrm>
          <a:off x="1192" y="1589"/>
          <a:ext cx="1190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50" name="think-cell Slide" r:id="rId18" imgW="307" imgH="307" progId="TCLayout.ActiveDocument.1">
                  <p:embed/>
                </p:oleObj>
              </mc:Choice>
              <mc:Fallback>
                <p:oleObj name="think-cell Slide" r:id="rId18" imgW="307" imgH="307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192" y="1589"/>
                        <a:ext cx="1190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806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microsoft.com/office/2007/relationships/media" Target="../media/media11.m4a"/><Relationship Id="rId7" Type="http://schemas.openxmlformats.org/officeDocument/2006/relationships/oleObject" Target="../embeddings/oleObject14.bin"/><Relationship Id="rId2" Type="http://schemas.openxmlformats.org/officeDocument/2006/relationships/tags" Target="../tags/tag111.xml"/><Relationship Id="rId1" Type="http://schemas.openxmlformats.org/officeDocument/2006/relationships/vmlDrawing" Target="../drawings/vmlDrawing8.v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11.m4a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microsoft.com/office/2007/relationships/media" Target="../media/media12.m4a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5.png"/><Relationship Id="rId2" Type="http://schemas.openxmlformats.org/officeDocument/2006/relationships/tags" Target="../tags/tag112.xml"/><Relationship Id="rId1" Type="http://schemas.openxmlformats.org/officeDocument/2006/relationships/vmlDrawing" Target="../drawings/vmlDrawing9.vm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5.png"/><Relationship Id="rId4" Type="http://schemas.openxmlformats.org/officeDocument/2006/relationships/audio" Target="../media/media12.m4a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diagramColors" Target="../diagrams/colors1.xml"/><Relationship Id="rId3" Type="http://schemas.microsoft.com/office/2007/relationships/media" Target="../media/media13.m4a"/><Relationship Id="rId7" Type="http://schemas.openxmlformats.org/officeDocument/2006/relationships/oleObject" Target="../embeddings/oleObject16.bin"/><Relationship Id="rId12" Type="http://schemas.openxmlformats.org/officeDocument/2006/relationships/diagramQuickStyle" Target="../diagrams/quickStyle1.xml"/><Relationship Id="rId2" Type="http://schemas.openxmlformats.org/officeDocument/2006/relationships/tags" Target="../tags/tag113.xml"/><Relationship Id="rId1" Type="http://schemas.openxmlformats.org/officeDocument/2006/relationships/vmlDrawing" Target="../drawings/vmlDrawing10.vml"/><Relationship Id="rId6" Type="http://schemas.openxmlformats.org/officeDocument/2006/relationships/notesSlide" Target="../notesSlides/notesSlide13.xml"/><Relationship Id="rId11" Type="http://schemas.openxmlformats.org/officeDocument/2006/relationships/diagramLayout" Target="../diagrams/layout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5.png"/><Relationship Id="rId10" Type="http://schemas.openxmlformats.org/officeDocument/2006/relationships/diagramData" Target="../diagrams/data1.xml"/><Relationship Id="rId4" Type="http://schemas.openxmlformats.org/officeDocument/2006/relationships/audio" Target="../media/media13.m4a"/><Relationship Id="rId9" Type="http://schemas.openxmlformats.org/officeDocument/2006/relationships/image" Target="../media/image17.png"/><Relationship Id="rId14" Type="http://schemas.microsoft.com/office/2007/relationships/diagramDrawing" Target="../diagrams/drawing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microsoft.com/office/2007/relationships/media" Target="../media/media14.m4a"/><Relationship Id="rId7" Type="http://schemas.openxmlformats.org/officeDocument/2006/relationships/oleObject" Target="../embeddings/oleObject17.bin"/><Relationship Id="rId2" Type="http://schemas.openxmlformats.org/officeDocument/2006/relationships/tags" Target="../tags/tag114.xml"/><Relationship Id="rId1" Type="http://schemas.openxmlformats.org/officeDocument/2006/relationships/vmlDrawing" Target="../drawings/vmlDrawing11.v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5.png"/><Relationship Id="rId4" Type="http://schemas.openxmlformats.org/officeDocument/2006/relationships/audio" Target="../media/media14.m4a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microsoft.com/office/2007/relationships/media" Target="../media/media3.m4a"/><Relationship Id="rId7" Type="http://schemas.openxmlformats.org/officeDocument/2006/relationships/oleObject" Target="../embeddings/oleObject3.bin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3.m4a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26" Type="http://schemas.openxmlformats.org/officeDocument/2006/relationships/tags" Target="../tags/tag29.xml"/><Relationship Id="rId39" Type="http://schemas.openxmlformats.org/officeDocument/2006/relationships/oleObject" Target="../embeddings/oleObject5.bin"/><Relationship Id="rId3" Type="http://schemas.openxmlformats.org/officeDocument/2006/relationships/tags" Target="../tags/tag6.xml"/><Relationship Id="rId21" Type="http://schemas.openxmlformats.org/officeDocument/2006/relationships/tags" Target="../tags/tag24.xml"/><Relationship Id="rId34" Type="http://schemas.openxmlformats.org/officeDocument/2006/relationships/audio" Target="../media/media6.m4a"/><Relationship Id="rId42" Type="http://schemas.openxmlformats.org/officeDocument/2006/relationships/image" Target="../media/image8.emf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5" Type="http://schemas.openxmlformats.org/officeDocument/2006/relationships/tags" Target="../tags/tag28.xml"/><Relationship Id="rId33" Type="http://schemas.microsoft.com/office/2007/relationships/media" Target="../media/media6.m4a"/><Relationship Id="rId38" Type="http://schemas.openxmlformats.org/officeDocument/2006/relationships/image" Target="../media/image6.emf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0" Type="http://schemas.openxmlformats.org/officeDocument/2006/relationships/tags" Target="../tags/tag23.xml"/><Relationship Id="rId29" Type="http://schemas.openxmlformats.org/officeDocument/2006/relationships/tags" Target="../tags/tag32.xml"/><Relationship Id="rId41" Type="http://schemas.openxmlformats.org/officeDocument/2006/relationships/oleObject" Target="../embeddings/oleObject6.bin"/><Relationship Id="rId1" Type="http://schemas.openxmlformats.org/officeDocument/2006/relationships/vmlDrawing" Target="../drawings/vmlDrawing4.v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tags" Target="../tags/tag27.xml"/><Relationship Id="rId32" Type="http://schemas.openxmlformats.org/officeDocument/2006/relationships/tags" Target="../tags/tag35.xml"/><Relationship Id="rId37" Type="http://schemas.openxmlformats.org/officeDocument/2006/relationships/oleObject" Target="../embeddings/oleObject4.bin"/><Relationship Id="rId40" Type="http://schemas.openxmlformats.org/officeDocument/2006/relationships/image" Target="../media/image7.emf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23" Type="http://schemas.openxmlformats.org/officeDocument/2006/relationships/tags" Target="../tags/tag26.xml"/><Relationship Id="rId28" Type="http://schemas.openxmlformats.org/officeDocument/2006/relationships/tags" Target="../tags/tag31.xml"/><Relationship Id="rId36" Type="http://schemas.openxmlformats.org/officeDocument/2006/relationships/notesSlide" Target="../notesSlides/notesSlide6.xml"/><Relationship Id="rId10" Type="http://schemas.openxmlformats.org/officeDocument/2006/relationships/tags" Target="../tags/tag13.xml"/><Relationship Id="rId19" Type="http://schemas.openxmlformats.org/officeDocument/2006/relationships/tags" Target="../tags/tag22.xml"/><Relationship Id="rId31" Type="http://schemas.openxmlformats.org/officeDocument/2006/relationships/tags" Target="../tags/tag34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tags" Target="../tags/tag25.xml"/><Relationship Id="rId27" Type="http://schemas.openxmlformats.org/officeDocument/2006/relationships/tags" Target="../tags/tag30.xml"/><Relationship Id="rId30" Type="http://schemas.openxmlformats.org/officeDocument/2006/relationships/tags" Target="../tags/tag33.xml"/><Relationship Id="rId35" Type="http://schemas.openxmlformats.org/officeDocument/2006/relationships/slideLayout" Target="../slideLayouts/slideLayout15.xml"/><Relationship Id="rId4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13" Type="http://schemas.openxmlformats.org/officeDocument/2006/relationships/tags" Target="../tags/tag47.xml"/><Relationship Id="rId18" Type="http://schemas.openxmlformats.org/officeDocument/2006/relationships/tags" Target="../tags/tag52.xml"/><Relationship Id="rId26" Type="http://schemas.openxmlformats.org/officeDocument/2006/relationships/tags" Target="../tags/tag60.xml"/><Relationship Id="rId39" Type="http://schemas.openxmlformats.org/officeDocument/2006/relationships/image" Target="../media/image5.png"/><Relationship Id="rId3" Type="http://schemas.openxmlformats.org/officeDocument/2006/relationships/tags" Target="../tags/tag37.xml"/><Relationship Id="rId21" Type="http://schemas.openxmlformats.org/officeDocument/2006/relationships/tags" Target="../tags/tag55.xml"/><Relationship Id="rId34" Type="http://schemas.openxmlformats.org/officeDocument/2006/relationships/notesSlide" Target="../notesSlides/notesSlide7.xml"/><Relationship Id="rId7" Type="http://schemas.openxmlformats.org/officeDocument/2006/relationships/tags" Target="../tags/tag41.xml"/><Relationship Id="rId12" Type="http://schemas.openxmlformats.org/officeDocument/2006/relationships/tags" Target="../tags/tag46.xml"/><Relationship Id="rId17" Type="http://schemas.openxmlformats.org/officeDocument/2006/relationships/tags" Target="../tags/tag51.xml"/><Relationship Id="rId25" Type="http://schemas.openxmlformats.org/officeDocument/2006/relationships/tags" Target="../tags/tag59.xml"/><Relationship Id="rId33" Type="http://schemas.openxmlformats.org/officeDocument/2006/relationships/slideLayout" Target="../slideLayouts/slideLayout15.xml"/><Relationship Id="rId38" Type="http://schemas.openxmlformats.org/officeDocument/2006/relationships/image" Target="../media/image9.emf"/><Relationship Id="rId2" Type="http://schemas.openxmlformats.org/officeDocument/2006/relationships/tags" Target="../tags/tag36.xml"/><Relationship Id="rId16" Type="http://schemas.openxmlformats.org/officeDocument/2006/relationships/tags" Target="../tags/tag50.xml"/><Relationship Id="rId20" Type="http://schemas.openxmlformats.org/officeDocument/2006/relationships/tags" Target="../tags/tag54.xml"/><Relationship Id="rId29" Type="http://schemas.openxmlformats.org/officeDocument/2006/relationships/tags" Target="../tags/tag63.xml"/><Relationship Id="rId1" Type="http://schemas.openxmlformats.org/officeDocument/2006/relationships/vmlDrawing" Target="../drawings/vmlDrawing5.vml"/><Relationship Id="rId6" Type="http://schemas.openxmlformats.org/officeDocument/2006/relationships/tags" Target="../tags/tag40.xml"/><Relationship Id="rId11" Type="http://schemas.openxmlformats.org/officeDocument/2006/relationships/tags" Target="../tags/tag45.xml"/><Relationship Id="rId24" Type="http://schemas.openxmlformats.org/officeDocument/2006/relationships/tags" Target="../tags/tag58.xml"/><Relationship Id="rId32" Type="http://schemas.openxmlformats.org/officeDocument/2006/relationships/audio" Target="../media/media7.m4a"/><Relationship Id="rId37" Type="http://schemas.openxmlformats.org/officeDocument/2006/relationships/oleObject" Target="../embeddings/oleObject8.bin"/><Relationship Id="rId5" Type="http://schemas.openxmlformats.org/officeDocument/2006/relationships/tags" Target="../tags/tag39.xml"/><Relationship Id="rId15" Type="http://schemas.openxmlformats.org/officeDocument/2006/relationships/tags" Target="../tags/tag49.xml"/><Relationship Id="rId23" Type="http://schemas.openxmlformats.org/officeDocument/2006/relationships/tags" Target="../tags/tag57.xml"/><Relationship Id="rId28" Type="http://schemas.openxmlformats.org/officeDocument/2006/relationships/tags" Target="../tags/tag62.xml"/><Relationship Id="rId36" Type="http://schemas.openxmlformats.org/officeDocument/2006/relationships/image" Target="../media/image6.emf"/><Relationship Id="rId10" Type="http://schemas.openxmlformats.org/officeDocument/2006/relationships/tags" Target="../tags/tag44.xml"/><Relationship Id="rId19" Type="http://schemas.openxmlformats.org/officeDocument/2006/relationships/tags" Target="../tags/tag53.xml"/><Relationship Id="rId31" Type="http://schemas.microsoft.com/office/2007/relationships/media" Target="../media/media7.m4a"/><Relationship Id="rId4" Type="http://schemas.openxmlformats.org/officeDocument/2006/relationships/tags" Target="../tags/tag38.xml"/><Relationship Id="rId9" Type="http://schemas.openxmlformats.org/officeDocument/2006/relationships/tags" Target="../tags/tag43.xml"/><Relationship Id="rId14" Type="http://schemas.openxmlformats.org/officeDocument/2006/relationships/tags" Target="../tags/tag48.xml"/><Relationship Id="rId22" Type="http://schemas.openxmlformats.org/officeDocument/2006/relationships/tags" Target="../tags/tag56.xml"/><Relationship Id="rId27" Type="http://schemas.openxmlformats.org/officeDocument/2006/relationships/tags" Target="../tags/tag61.xml"/><Relationship Id="rId30" Type="http://schemas.openxmlformats.org/officeDocument/2006/relationships/tags" Target="../tags/tag64.xml"/><Relationship Id="rId35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13" Type="http://schemas.openxmlformats.org/officeDocument/2006/relationships/tags" Target="../tags/tag76.xml"/><Relationship Id="rId18" Type="http://schemas.openxmlformats.org/officeDocument/2006/relationships/tags" Target="../tags/tag81.xml"/><Relationship Id="rId26" Type="http://schemas.microsoft.com/office/2007/relationships/media" Target="../media/media8.m4a"/><Relationship Id="rId3" Type="http://schemas.openxmlformats.org/officeDocument/2006/relationships/tags" Target="../tags/tag66.xml"/><Relationship Id="rId21" Type="http://schemas.openxmlformats.org/officeDocument/2006/relationships/tags" Target="../tags/tag84.xml"/><Relationship Id="rId34" Type="http://schemas.openxmlformats.org/officeDocument/2006/relationships/oleObject" Target="../embeddings/oleObject11.bin"/><Relationship Id="rId7" Type="http://schemas.openxmlformats.org/officeDocument/2006/relationships/tags" Target="../tags/tag70.xml"/><Relationship Id="rId12" Type="http://schemas.openxmlformats.org/officeDocument/2006/relationships/tags" Target="../tags/tag75.xml"/><Relationship Id="rId17" Type="http://schemas.openxmlformats.org/officeDocument/2006/relationships/tags" Target="../tags/tag80.xml"/><Relationship Id="rId25" Type="http://schemas.openxmlformats.org/officeDocument/2006/relationships/tags" Target="../tags/tag88.xml"/><Relationship Id="rId33" Type="http://schemas.openxmlformats.org/officeDocument/2006/relationships/image" Target="../media/image10.emf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20" Type="http://schemas.openxmlformats.org/officeDocument/2006/relationships/tags" Target="../tags/tag83.xml"/><Relationship Id="rId29" Type="http://schemas.openxmlformats.org/officeDocument/2006/relationships/notesSlide" Target="../notesSlides/notesSlide8.xml"/><Relationship Id="rId1" Type="http://schemas.openxmlformats.org/officeDocument/2006/relationships/vmlDrawing" Target="../drawings/vmlDrawing6.v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24" Type="http://schemas.openxmlformats.org/officeDocument/2006/relationships/tags" Target="../tags/tag87.xml"/><Relationship Id="rId32" Type="http://schemas.openxmlformats.org/officeDocument/2006/relationships/oleObject" Target="../embeddings/oleObject10.bin"/><Relationship Id="rId5" Type="http://schemas.openxmlformats.org/officeDocument/2006/relationships/tags" Target="../tags/tag68.xml"/><Relationship Id="rId15" Type="http://schemas.openxmlformats.org/officeDocument/2006/relationships/tags" Target="../tags/tag78.xml"/><Relationship Id="rId23" Type="http://schemas.openxmlformats.org/officeDocument/2006/relationships/tags" Target="../tags/tag86.xml"/><Relationship Id="rId28" Type="http://schemas.openxmlformats.org/officeDocument/2006/relationships/slideLayout" Target="../slideLayouts/slideLayout15.xml"/><Relationship Id="rId36" Type="http://schemas.openxmlformats.org/officeDocument/2006/relationships/image" Target="../media/image5.png"/><Relationship Id="rId10" Type="http://schemas.openxmlformats.org/officeDocument/2006/relationships/tags" Target="../tags/tag73.xml"/><Relationship Id="rId19" Type="http://schemas.openxmlformats.org/officeDocument/2006/relationships/tags" Target="../tags/tag82.xml"/><Relationship Id="rId31" Type="http://schemas.openxmlformats.org/officeDocument/2006/relationships/image" Target="../media/image6.emf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Relationship Id="rId22" Type="http://schemas.openxmlformats.org/officeDocument/2006/relationships/tags" Target="../tags/tag85.xml"/><Relationship Id="rId27" Type="http://schemas.openxmlformats.org/officeDocument/2006/relationships/audio" Target="../media/media8.m4a"/><Relationship Id="rId30" Type="http://schemas.openxmlformats.org/officeDocument/2006/relationships/oleObject" Target="../embeddings/oleObject9.bin"/><Relationship Id="rId35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13" Type="http://schemas.openxmlformats.org/officeDocument/2006/relationships/tags" Target="../tags/tag100.xml"/><Relationship Id="rId18" Type="http://schemas.openxmlformats.org/officeDocument/2006/relationships/tags" Target="../tags/tag105.xml"/><Relationship Id="rId26" Type="http://schemas.openxmlformats.org/officeDocument/2006/relationships/slideLayout" Target="../slideLayouts/slideLayout29.xml"/><Relationship Id="rId3" Type="http://schemas.openxmlformats.org/officeDocument/2006/relationships/tags" Target="../tags/tag90.xml"/><Relationship Id="rId21" Type="http://schemas.openxmlformats.org/officeDocument/2006/relationships/tags" Target="../tags/tag108.xml"/><Relationship Id="rId7" Type="http://schemas.openxmlformats.org/officeDocument/2006/relationships/tags" Target="../tags/tag94.xml"/><Relationship Id="rId12" Type="http://schemas.openxmlformats.org/officeDocument/2006/relationships/tags" Target="../tags/tag99.xml"/><Relationship Id="rId17" Type="http://schemas.openxmlformats.org/officeDocument/2006/relationships/tags" Target="../tags/tag104.xml"/><Relationship Id="rId25" Type="http://schemas.openxmlformats.org/officeDocument/2006/relationships/audio" Target="../media/media9.m4a"/><Relationship Id="rId2" Type="http://schemas.openxmlformats.org/officeDocument/2006/relationships/tags" Target="../tags/tag89.xml"/><Relationship Id="rId16" Type="http://schemas.openxmlformats.org/officeDocument/2006/relationships/tags" Target="../tags/tag103.xml"/><Relationship Id="rId20" Type="http://schemas.openxmlformats.org/officeDocument/2006/relationships/tags" Target="../tags/tag107.xml"/><Relationship Id="rId29" Type="http://schemas.openxmlformats.org/officeDocument/2006/relationships/image" Target="../media/image6.emf"/><Relationship Id="rId1" Type="http://schemas.openxmlformats.org/officeDocument/2006/relationships/vmlDrawing" Target="../drawings/vmlDrawing7.vml"/><Relationship Id="rId6" Type="http://schemas.openxmlformats.org/officeDocument/2006/relationships/tags" Target="../tags/tag93.xml"/><Relationship Id="rId11" Type="http://schemas.openxmlformats.org/officeDocument/2006/relationships/tags" Target="../tags/tag98.xml"/><Relationship Id="rId24" Type="http://schemas.microsoft.com/office/2007/relationships/media" Target="../media/media9.m4a"/><Relationship Id="rId32" Type="http://schemas.openxmlformats.org/officeDocument/2006/relationships/image" Target="../media/image5.png"/><Relationship Id="rId5" Type="http://schemas.openxmlformats.org/officeDocument/2006/relationships/tags" Target="../tags/tag92.xml"/><Relationship Id="rId15" Type="http://schemas.openxmlformats.org/officeDocument/2006/relationships/tags" Target="../tags/tag102.xml"/><Relationship Id="rId23" Type="http://schemas.openxmlformats.org/officeDocument/2006/relationships/tags" Target="../tags/tag110.xml"/><Relationship Id="rId28" Type="http://schemas.openxmlformats.org/officeDocument/2006/relationships/oleObject" Target="../embeddings/oleObject12.bin"/><Relationship Id="rId10" Type="http://schemas.openxmlformats.org/officeDocument/2006/relationships/tags" Target="../tags/tag97.xml"/><Relationship Id="rId19" Type="http://schemas.openxmlformats.org/officeDocument/2006/relationships/tags" Target="../tags/tag106.xml"/><Relationship Id="rId31" Type="http://schemas.openxmlformats.org/officeDocument/2006/relationships/image" Target="../media/image12.emf"/><Relationship Id="rId4" Type="http://schemas.openxmlformats.org/officeDocument/2006/relationships/tags" Target="../tags/tag91.xml"/><Relationship Id="rId9" Type="http://schemas.openxmlformats.org/officeDocument/2006/relationships/tags" Target="../tags/tag96.xml"/><Relationship Id="rId14" Type="http://schemas.openxmlformats.org/officeDocument/2006/relationships/tags" Target="../tags/tag101.xml"/><Relationship Id="rId22" Type="http://schemas.openxmlformats.org/officeDocument/2006/relationships/tags" Target="../tags/tag109.xml"/><Relationship Id="rId27" Type="http://schemas.openxmlformats.org/officeDocument/2006/relationships/notesSlide" Target="../notesSlides/notesSlide9.xml"/><Relationship Id="rId30" Type="http://schemas.openxmlformats.org/officeDocument/2006/relationships/oleObject" Target="../embeddings/oleObject1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ctrTitle"/>
          </p:nvPr>
        </p:nvSpPr>
        <p:spPr>
          <a:xfrm>
            <a:off x="3245619" y="645187"/>
            <a:ext cx="6101706" cy="1600200"/>
          </a:xfrm>
        </p:spPr>
        <p:txBody>
          <a:bodyPr>
            <a:noAutofit/>
          </a:bodyPr>
          <a:lstStyle/>
          <a:p>
            <a:pPr algn="ctr"/>
            <a:r>
              <a:rPr lang="en-IN" sz="2800" noProof="0" dirty="0"/>
              <a:t>Nutrition Financing in Rajasthan: Trends and Gaps in 2016-2017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741" r="94527">
                        <a14:foregroundMark x1="85821" y1="2000" x2="85821" y2="2000"/>
                        <a14:foregroundMark x1="3731" y1="45000" x2="3731" y2="45000"/>
                        <a14:foregroundMark x1="3731" y1="45000" x2="33831" y2="13833"/>
                        <a14:foregroundMark x1="4975" y1="75167" x2="4975" y2="75167"/>
                        <a14:foregroundMark x1="68159" y1="36000" x2="73881" y2="49167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0668"/>
            <a:ext cx="459486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2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69"/>
    </mc:Choice>
    <mc:Fallback xmlns="">
      <p:transition spd="slow" advTm="38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51" y="2183757"/>
            <a:ext cx="7924800" cy="1600200"/>
          </a:xfrm>
          <a:solidFill>
            <a:srgbClr val="00A6B6"/>
          </a:solidFill>
        </p:spPr>
        <p:txBody>
          <a:bodyPr anchor="ctr">
            <a:normAutofit/>
          </a:bodyPr>
          <a:lstStyle/>
          <a:p>
            <a:pPr algn="ctr"/>
            <a:r>
              <a:rPr lang="en-IN" noProof="0" dirty="0">
                <a:solidFill>
                  <a:schemeClr val="bg2"/>
                </a:solidFill>
              </a:rPr>
              <a:t>Policy Recommendations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6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0"/>
    </mc:Choice>
    <mc:Fallback xmlns="">
      <p:transition spd="slow" advTm="7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485116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27" name="think-cell Slide" r:id="rId7" imgW="473" imgH="470" progId="TCLayout.ActiveDocument.1">
                  <p:embed/>
                </p:oleObj>
              </mc:Choice>
              <mc:Fallback>
                <p:oleObj name="think-cell Slide" r:id="rId7" imgW="473" imgH="4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reeform: Shape 5"/>
          <p:cNvSpPr/>
          <p:nvPr/>
        </p:nvSpPr>
        <p:spPr>
          <a:xfrm>
            <a:off x="2484437" y="1363028"/>
            <a:ext cx="6202362" cy="4054475"/>
          </a:xfrm>
          <a:custGeom>
            <a:avLst/>
            <a:gdLst>
              <a:gd name="connsiteX0" fmla="*/ 0 w 6202362"/>
              <a:gd name="connsiteY0" fmla="*/ 0 h 4054475"/>
              <a:gd name="connsiteX1" fmla="*/ 6202362 w 6202362"/>
              <a:gd name="connsiteY1" fmla="*/ 0 h 4054475"/>
              <a:gd name="connsiteX2" fmla="*/ 6202362 w 6202362"/>
              <a:gd name="connsiteY2" fmla="*/ 4054475 h 4054475"/>
              <a:gd name="connsiteX3" fmla="*/ 0 w 6202362"/>
              <a:gd name="connsiteY3" fmla="*/ 4054475 h 4054475"/>
              <a:gd name="connsiteX4" fmla="*/ 0 w 6202362"/>
              <a:gd name="connsiteY4" fmla="*/ 0 h 405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2362" h="4054475">
                <a:moveTo>
                  <a:pt x="0" y="0"/>
                </a:moveTo>
                <a:lnTo>
                  <a:pt x="6202362" y="0"/>
                </a:lnTo>
                <a:lnTo>
                  <a:pt x="6202362" y="4054475"/>
                </a:lnTo>
                <a:lnTo>
                  <a:pt x="0" y="4054475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2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7160" tIns="3054096" rIns="137160" bIns="210312" numCol="1" spcCol="1270" anchor="ctr" anchorCtr="0">
            <a:noAutofit/>
          </a:bodyPr>
          <a:lstStyle/>
          <a:p>
            <a:pPr lvl="0" algn="ctr" defTabSz="1022350">
              <a:spcBef>
                <a:spcPct val="0"/>
              </a:spcBef>
            </a:pPr>
            <a:r>
              <a:rPr lang="en-IN" b="1" dirty="0">
                <a:latin typeface="Museo Sans 500" panose="02000000000000000000" pitchFamily="50" charset="0"/>
              </a:rPr>
              <a:t>Maintain momentum for nutrition and strive for </a:t>
            </a:r>
          </a:p>
          <a:p>
            <a:pPr lvl="0" algn="ctr" defTabSz="1022350">
              <a:spcBef>
                <a:spcPct val="0"/>
              </a:spcBef>
            </a:pPr>
            <a:r>
              <a:rPr lang="en-IN" b="1" dirty="0">
                <a:latin typeface="Museo Sans 500" panose="02000000000000000000" pitchFamily="50" charset="0"/>
              </a:rPr>
              <a:t>a coordinated </a:t>
            </a:r>
            <a:r>
              <a:rPr lang="en-IN" b="1" u="sng" dirty="0">
                <a:latin typeface="Museo Sans 500" panose="02000000000000000000" pitchFamily="50" charset="0"/>
              </a:rPr>
              <a:t>multi-sectoral nutrition </a:t>
            </a:r>
            <a:r>
              <a:rPr lang="en-IN" b="1" dirty="0">
                <a:latin typeface="Museo Sans 500" panose="02000000000000000000" pitchFamily="50" charset="0"/>
              </a:rPr>
              <a:t>response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84436" y="1362605"/>
            <a:ext cx="6202363" cy="215848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noProof="0" dirty="0"/>
              <a:t>Analysis supports recommendations on three levels</a:t>
            </a:r>
          </a:p>
        </p:txBody>
      </p:sp>
      <p:sp>
        <p:nvSpPr>
          <p:cNvPr id="5" name="Partial Circle 4"/>
          <p:cNvSpPr/>
          <p:nvPr/>
        </p:nvSpPr>
        <p:spPr>
          <a:xfrm flipV="1">
            <a:off x="457200" y="1363028"/>
            <a:ext cx="4054475" cy="4054475"/>
          </a:xfrm>
          <a:prstGeom prst="pie">
            <a:avLst>
              <a:gd name="adj1" fmla="val 5400000"/>
              <a:gd name="adj2" fmla="val 1620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N" dirty="0"/>
          </a:p>
        </p:txBody>
      </p:sp>
      <p:sp>
        <p:nvSpPr>
          <p:cNvPr id="7" name="Partial Circle 6"/>
          <p:cNvSpPr/>
          <p:nvPr/>
        </p:nvSpPr>
        <p:spPr>
          <a:xfrm flipV="1">
            <a:off x="1166734" y="1565752"/>
            <a:ext cx="2635406" cy="2635406"/>
          </a:xfrm>
          <a:prstGeom prst="pie">
            <a:avLst>
              <a:gd name="adj1" fmla="val 5400000"/>
              <a:gd name="adj2" fmla="val 16200000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N" dirty="0"/>
          </a:p>
        </p:txBody>
      </p:sp>
      <p:sp>
        <p:nvSpPr>
          <p:cNvPr id="8" name="Freeform: Shape 7"/>
          <p:cNvSpPr/>
          <p:nvPr/>
        </p:nvSpPr>
        <p:spPr>
          <a:xfrm>
            <a:off x="2484437" y="1565752"/>
            <a:ext cx="6202362" cy="2635406"/>
          </a:xfrm>
          <a:custGeom>
            <a:avLst/>
            <a:gdLst>
              <a:gd name="connsiteX0" fmla="*/ 0 w 6202362"/>
              <a:gd name="connsiteY0" fmla="*/ 0 h 2635406"/>
              <a:gd name="connsiteX1" fmla="*/ 6202362 w 6202362"/>
              <a:gd name="connsiteY1" fmla="*/ 0 h 2635406"/>
              <a:gd name="connsiteX2" fmla="*/ 6202362 w 6202362"/>
              <a:gd name="connsiteY2" fmla="*/ 2635406 h 2635406"/>
              <a:gd name="connsiteX3" fmla="*/ 0 w 6202362"/>
              <a:gd name="connsiteY3" fmla="*/ 2635406 h 2635406"/>
              <a:gd name="connsiteX4" fmla="*/ 0 w 6202362"/>
              <a:gd name="connsiteY4" fmla="*/ 0 h 2635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2362" h="2635406">
                <a:moveTo>
                  <a:pt x="0" y="0"/>
                </a:moveTo>
                <a:lnTo>
                  <a:pt x="6202362" y="0"/>
                </a:lnTo>
                <a:lnTo>
                  <a:pt x="6202362" y="2635406"/>
                </a:lnTo>
                <a:lnTo>
                  <a:pt x="0" y="2635406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2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3360" tIns="1636776" rIns="3314541" bIns="210312" numCol="1" spcCol="1270" anchor="ctr" anchorCtr="0">
            <a:noAutofit/>
          </a:bodyPr>
          <a:lstStyle/>
          <a:p>
            <a:pPr lvl="0" algn="ctr" defTabSz="1022350">
              <a:spcBef>
                <a:spcPct val="0"/>
              </a:spcBef>
            </a:pPr>
            <a:r>
              <a:rPr lang="en-IN" b="1" dirty="0">
                <a:latin typeface="Museo Sans 500" panose="02000000000000000000" pitchFamily="50" charset="0"/>
              </a:rPr>
              <a:t>Expand impact of </a:t>
            </a:r>
          </a:p>
          <a:p>
            <a:pPr lvl="0" algn="ctr" defTabSz="1022350">
              <a:spcBef>
                <a:spcPct val="0"/>
              </a:spcBef>
            </a:pPr>
            <a:r>
              <a:rPr lang="en-IN" b="1" u="sng" dirty="0">
                <a:latin typeface="Museo Sans 500" panose="02000000000000000000" pitchFamily="50" charset="0"/>
              </a:rPr>
              <a:t>nutrition-sensitive sectors</a:t>
            </a:r>
          </a:p>
        </p:txBody>
      </p:sp>
      <p:sp>
        <p:nvSpPr>
          <p:cNvPr id="9" name="Partial Circle 8"/>
          <p:cNvSpPr/>
          <p:nvPr/>
        </p:nvSpPr>
        <p:spPr>
          <a:xfrm flipV="1">
            <a:off x="1876266" y="1768476"/>
            <a:ext cx="1216341" cy="1216341"/>
          </a:xfrm>
          <a:prstGeom prst="pie">
            <a:avLst>
              <a:gd name="adj1" fmla="val 5400000"/>
              <a:gd name="adj2" fmla="val 16200000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N" dirty="0"/>
          </a:p>
        </p:txBody>
      </p:sp>
      <p:sp>
        <p:nvSpPr>
          <p:cNvPr id="10" name="Freeform: Shape 9"/>
          <p:cNvSpPr/>
          <p:nvPr/>
        </p:nvSpPr>
        <p:spPr>
          <a:xfrm>
            <a:off x="2484437" y="1768476"/>
            <a:ext cx="6202362" cy="1216341"/>
          </a:xfrm>
          <a:custGeom>
            <a:avLst/>
            <a:gdLst>
              <a:gd name="connsiteX0" fmla="*/ 0 w 6202362"/>
              <a:gd name="connsiteY0" fmla="*/ 0 h 1216341"/>
              <a:gd name="connsiteX1" fmla="*/ 6202362 w 6202362"/>
              <a:gd name="connsiteY1" fmla="*/ 0 h 1216341"/>
              <a:gd name="connsiteX2" fmla="*/ 6202362 w 6202362"/>
              <a:gd name="connsiteY2" fmla="*/ 1216341 h 1216341"/>
              <a:gd name="connsiteX3" fmla="*/ 0 w 6202362"/>
              <a:gd name="connsiteY3" fmla="*/ 1216341 h 1216341"/>
              <a:gd name="connsiteX4" fmla="*/ 0 w 6202362"/>
              <a:gd name="connsiteY4" fmla="*/ 0 h 121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2362" h="1216341">
                <a:moveTo>
                  <a:pt x="0" y="0"/>
                </a:moveTo>
                <a:lnTo>
                  <a:pt x="6202362" y="0"/>
                </a:lnTo>
                <a:lnTo>
                  <a:pt x="6202362" y="1216341"/>
                </a:lnTo>
                <a:lnTo>
                  <a:pt x="0" y="1216341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2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3360" tIns="213360" rIns="3314541" bIns="213360" numCol="1" spcCol="1270" anchor="ctr" anchorCtr="0">
            <a:noAutofit/>
          </a:bodyPr>
          <a:lstStyle/>
          <a:p>
            <a:pPr lvl="0" algn="ctr" defTabSz="1022350">
              <a:spcBef>
                <a:spcPct val="0"/>
              </a:spcBef>
            </a:pPr>
            <a:r>
              <a:rPr lang="en-IN" b="1" dirty="0">
                <a:latin typeface="Museo Sans 500" panose="02000000000000000000" pitchFamily="50" charset="0"/>
              </a:rPr>
              <a:t>Maximize impact of </a:t>
            </a:r>
          </a:p>
          <a:p>
            <a:pPr lvl="0" algn="ctr" defTabSz="1022350">
              <a:spcBef>
                <a:spcPct val="0"/>
              </a:spcBef>
            </a:pPr>
            <a:r>
              <a:rPr lang="en-IN" b="1" u="sng" dirty="0">
                <a:latin typeface="Museo Sans 500" panose="02000000000000000000" pitchFamily="50" charset="0"/>
              </a:rPr>
              <a:t>nutrition-specific programmes</a:t>
            </a:r>
          </a:p>
        </p:txBody>
      </p:sp>
      <p:sp>
        <p:nvSpPr>
          <p:cNvPr id="13" name="Freeform: Shape 12"/>
          <p:cNvSpPr/>
          <p:nvPr/>
        </p:nvSpPr>
        <p:spPr>
          <a:xfrm>
            <a:off x="5953760" y="1768476"/>
            <a:ext cx="2733039" cy="1216341"/>
          </a:xfrm>
          <a:custGeom>
            <a:avLst/>
            <a:gdLst>
              <a:gd name="connsiteX0" fmla="*/ 0 w 3101181"/>
              <a:gd name="connsiteY0" fmla="*/ 0 h 1216341"/>
              <a:gd name="connsiteX1" fmla="*/ 3101181 w 3101181"/>
              <a:gd name="connsiteY1" fmla="*/ 0 h 1216341"/>
              <a:gd name="connsiteX2" fmla="*/ 3101181 w 3101181"/>
              <a:gd name="connsiteY2" fmla="*/ 1216341 h 1216341"/>
              <a:gd name="connsiteX3" fmla="*/ 0 w 3101181"/>
              <a:gd name="connsiteY3" fmla="*/ 1216341 h 1216341"/>
              <a:gd name="connsiteX4" fmla="*/ 0 w 3101181"/>
              <a:gd name="connsiteY4" fmla="*/ 0 h 121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1181" h="1216341">
                <a:moveTo>
                  <a:pt x="0" y="0"/>
                </a:moveTo>
                <a:lnTo>
                  <a:pt x="3101181" y="0"/>
                </a:lnTo>
                <a:lnTo>
                  <a:pt x="3101181" y="1216341"/>
                </a:lnTo>
                <a:lnTo>
                  <a:pt x="0" y="121634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91440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IN" sz="2000" kern="1200" dirty="0">
                <a:latin typeface="Museo Sans 500" panose="02000000000000000000" pitchFamily="50" charset="0"/>
              </a:rPr>
              <a:t>ICDS</a:t>
            </a:r>
          </a:p>
          <a:p>
            <a:pPr marL="91440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IN" sz="2000" dirty="0">
                <a:latin typeface="Museo Sans 500" panose="02000000000000000000" pitchFamily="50" charset="0"/>
              </a:rPr>
              <a:t>NHM</a:t>
            </a:r>
            <a:endParaRPr lang="en-IN" sz="2000" kern="1200" dirty="0">
              <a:latin typeface="Museo Sans 500" panose="02000000000000000000" pitchFamily="50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84436" y="1567606"/>
            <a:ext cx="6202363" cy="20086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lt1">
                <a:hueOff val="0"/>
                <a:satOff val="0"/>
                <a:lumOff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Arrow: Right 16"/>
          <p:cNvSpPr/>
          <p:nvPr/>
        </p:nvSpPr>
        <p:spPr>
          <a:xfrm>
            <a:off x="5433217" y="2117566"/>
            <a:ext cx="520543" cy="518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Arrow: Right 17"/>
          <p:cNvSpPr/>
          <p:nvPr/>
        </p:nvSpPr>
        <p:spPr>
          <a:xfrm>
            <a:off x="5433217" y="3312793"/>
            <a:ext cx="520543" cy="518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0" name="Freeform: Shape 19"/>
          <p:cNvSpPr/>
          <p:nvPr/>
        </p:nvSpPr>
        <p:spPr>
          <a:xfrm>
            <a:off x="5953760" y="2984817"/>
            <a:ext cx="2733039" cy="1216341"/>
          </a:xfrm>
          <a:custGeom>
            <a:avLst/>
            <a:gdLst>
              <a:gd name="connsiteX0" fmla="*/ 0 w 3101181"/>
              <a:gd name="connsiteY0" fmla="*/ 0 h 1216341"/>
              <a:gd name="connsiteX1" fmla="*/ 3101181 w 3101181"/>
              <a:gd name="connsiteY1" fmla="*/ 0 h 1216341"/>
              <a:gd name="connsiteX2" fmla="*/ 3101181 w 3101181"/>
              <a:gd name="connsiteY2" fmla="*/ 1216341 h 1216341"/>
              <a:gd name="connsiteX3" fmla="*/ 0 w 3101181"/>
              <a:gd name="connsiteY3" fmla="*/ 1216341 h 1216341"/>
              <a:gd name="connsiteX4" fmla="*/ 0 w 3101181"/>
              <a:gd name="connsiteY4" fmla="*/ 0 h 121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1181" h="1216341">
                <a:moveTo>
                  <a:pt x="0" y="0"/>
                </a:moveTo>
                <a:lnTo>
                  <a:pt x="3101181" y="0"/>
                </a:lnTo>
                <a:lnTo>
                  <a:pt x="3101181" y="1216341"/>
                </a:lnTo>
                <a:lnTo>
                  <a:pt x="0" y="121634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121920" rIns="121920" bIns="121920" numCol="2" spcCol="1270" anchor="ctr" anchorCtr="0">
            <a:noAutofit/>
          </a:bodyPr>
          <a:lstStyle/>
          <a:p>
            <a:pPr marL="173038" lvl="1" indent="-173038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IN" sz="1400" dirty="0">
                <a:solidFill>
                  <a:srgbClr val="313231">
                    <a:hueOff val="0"/>
                    <a:satOff val="0"/>
                    <a:lumOff val="0"/>
                    <a:alphaOff val="0"/>
                  </a:srgbClr>
                </a:solidFill>
                <a:latin typeface="Museo Sans 500" panose="02000000000000000000" pitchFamily="50" charset="0"/>
              </a:rPr>
              <a:t>Agriculture</a:t>
            </a:r>
          </a:p>
          <a:p>
            <a:pPr marL="173038" lvl="1" indent="-173038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IN" sz="1400" dirty="0">
                <a:solidFill>
                  <a:srgbClr val="313231">
                    <a:hueOff val="0"/>
                    <a:satOff val="0"/>
                    <a:lumOff val="0"/>
                    <a:alphaOff val="0"/>
                  </a:srgbClr>
                </a:solidFill>
                <a:latin typeface="Museo Sans 500" panose="02000000000000000000" pitchFamily="50" charset="0"/>
              </a:rPr>
              <a:t>Water &amp; Sanitation</a:t>
            </a:r>
          </a:p>
          <a:p>
            <a:pPr marL="173038" lvl="1" indent="-173038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IN" sz="1400" dirty="0">
                <a:solidFill>
                  <a:srgbClr val="313231">
                    <a:hueOff val="0"/>
                    <a:satOff val="0"/>
                    <a:lumOff val="0"/>
                    <a:alphaOff val="0"/>
                  </a:srgbClr>
                </a:solidFill>
                <a:latin typeface="Museo Sans 500" panose="02000000000000000000" pitchFamily="50" charset="0"/>
              </a:rPr>
              <a:t>Social protection</a:t>
            </a:r>
          </a:p>
          <a:p>
            <a:pPr marL="233363" lvl="1" indent="-173038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IN" sz="1400" dirty="0">
                <a:solidFill>
                  <a:srgbClr val="313231">
                    <a:hueOff val="0"/>
                    <a:satOff val="0"/>
                    <a:lumOff val="0"/>
                    <a:alphaOff val="0"/>
                  </a:srgbClr>
                </a:solidFill>
                <a:latin typeface="Museo Sans 500" panose="02000000000000000000" pitchFamily="50" charset="0"/>
              </a:rPr>
              <a:t>Education</a:t>
            </a:r>
          </a:p>
          <a:p>
            <a:pPr marL="233363" lvl="1" indent="-173038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IN" sz="1400" dirty="0">
                <a:solidFill>
                  <a:srgbClr val="313231">
                    <a:hueOff val="0"/>
                    <a:satOff val="0"/>
                    <a:lumOff val="0"/>
                    <a:alphaOff val="0"/>
                  </a:srgbClr>
                </a:solidFill>
                <a:latin typeface="Museo Sans 500" panose="02000000000000000000" pitchFamily="50" charset="0"/>
              </a:rPr>
              <a:t>Women’s empower-ment</a:t>
            </a:r>
          </a:p>
          <a:p>
            <a:pPr marL="233363" lvl="1" indent="-173038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IN" sz="1400" dirty="0">
                <a:solidFill>
                  <a:srgbClr val="313231">
                    <a:hueOff val="0"/>
                    <a:satOff val="0"/>
                    <a:lumOff val="0"/>
                    <a:alphaOff val="0"/>
                  </a:srgbClr>
                </a:solidFill>
                <a:latin typeface="Museo Sans 500" panose="02000000000000000000" pitchFamily="50" charset="0"/>
              </a:rPr>
              <a:t>…etc…</a:t>
            </a:r>
          </a:p>
        </p:txBody>
      </p:sp>
      <p:sp>
        <p:nvSpPr>
          <p:cNvPr id="21" name="Oval 20"/>
          <p:cNvSpPr/>
          <p:nvPr/>
        </p:nvSpPr>
        <p:spPr>
          <a:xfrm>
            <a:off x="2184400" y="2225040"/>
            <a:ext cx="274320" cy="274320"/>
          </a:xfrm>
          <a:prstGeom prst="ellipse">
            <a:avLst/>
          </a:prstGeom>
          <a:solidFill>
            <a:schemeClr val="bg2"/>
          </a:solidFill>
          <a:ln w="158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tx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5" name="Oval 24"/>
          <p:cNvSpPr/>
          <p:nvPr/>
        </p:nvSpPr>
        <p:spPr>
          <a:xfrm>
            <a:off x="2184400" y="3434713"/>
            <a:ext cx="274320" cy="274320"/>
          </a:xfrm>
          <a:prstGeom prst="ellipse">
            <a:avLst/>
          </a:prstGeom>
          <a:solidFill>
            <a:schemeClr val="bg2"/>
          </a:solidFill>
          <a:ln w="158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tx2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2184400" y="4672168"/>
            <a:ext cx="274320" cy="274320"/>
          </a:xfrm>
          <a:prstGeom prst="ellipse">
            <a:avLst/>
          </a:prstGeom>
          <a:solidFill>
            <a:schemeClr val="bg2"/>
          </a:solidFill>
          <a:ln w="158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tx2">
                    <a:lumMod val="50000"/>
                  </a:schemeClr>
                </a:solidFill>
              </a:rPr>
              <a:t>3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2458719" y="2984817"/>
            <a:ext cx="6228079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7" idx="3"/>
            <a:endCxn id="8" idx="2"/>
          </p:cNvCxnSpPr>
          <p:nvPr/>
        </p:nvCxnSpPr>
        <p:spPr>
          <a:xfrm>
            <a:off x="2484437" y="4201158"/>
            <a:ext cx="6202362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5" idx="3"/>
            <a:endCxn id="6" idx="2"/>
          </p:cNvCxnSpPr>
          <p:nvPr/>
        </p:nvCxnSpPr>
        <p:spPr>
          <a:xfrm>
            <a:off x="2484438" y="5417503"/>
            <a:ext cx="620236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9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16"/>
    </mc:Choice>
    <mc:Fallback xmlns="">
      <p:transition spd="slow" advTm="27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13" name="think-cell Slide" r:id="rId7" imgW="473" imgH="470" progId="TCLayout.ActiveDocument.1">
                  <p:embed/>
                </p:oleObj>
              </mc:Choice>
              <mc:Fallback>
                <p:oleObj name="think-cell Slide" r:id="rId7" imgW="473" imgH="470" progId="TCLayout.ActiveDocument.1">
                  <p:embed/>
                  <p:pic>
                    <p:nvPicPr>
                      <p:cNvPr id="16" name="Object 15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noProof="0" dirty="0"/>
              <a:t>Maximize impact of nutrition-specific programmes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2000" y="1155149"/>
            <a:ext cx="3403600" cy="307777"/>
          </a:xfrm>
          <a:prstGeom prst="rect">
            <a:avLst/>
          </a:prstGeom>
          <a:solidFill>
            <a:schemeClr val="bg2"/>
          </a:solidFill>
          <a:effectLst>
            <a:outerShdw dist="25400" dir="5400000" algn="t" rotWithShape="0">
              <a:schemeClr val="tx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useo Sans 300" panose="02000000000000000000" pitchFamily="50" charset="0"/>
              </a:rPr>
              <a:t>Findings from financing analysis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78400" y="1155149"/>
            <a:ext cx="3403600" cy="307777"/>
          </a:xfrm>
          <a:prstGeom prst="rect">
            <a:avLst/>
          </a:prstGeom>
          <a:solidFill>
            <a:schemeClr val="bg2"/>
          </a:solidFill>
          <a:effectLst>
            <a:outerShdw dist="25400" dir="5400000" algn="t" rotWithShape="0">
              <a:schemeClr val="tx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useo Sans 300" panose="02000000000000000000" pitchFamily="50" charset="0"/>
              </a:rPr>
              <a:t>Nutrition-specific recommendations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88560" y="1788160"/>
            <a:ext cx="3393440" cy="18158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IN" sz="1600" b="1" u="sng" dirty="0">
                <a:latin typeface="Museo Slab 300" panose="02000000000000000000" pitchFamily="50" charset="0"/>
              </a:rPr>
              <a:t>Increase budget allocations for nutrition-specific programmes</a:t>
            </a:r>
            <a:r>
              <a:rPr lang="en-IN" sz="1600" dirty="0">
                <a:latin typeface="Museo Slab 300" panose="02000000000000000000" pitchFamily="50" charset="0"/>
              </a:rPr>
              <a:t>, and particularly</a:t>
            </a:r>
          </a:p>
          <a:p>
            <a:pPr marL="231775" indent="-231775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IN" sz="1600" dirty="0">
                <a:latin typeface="Museo Slab 300" panose="02000000000000000000" pitchFamily="50" charset="0"/>
              </a:rPr>
              <a:t>SNP and IGMSY under </a:t>
            </a:r>
            <a:r>
              <a:rPr lang="en-IN" sz="1600" b="1" dirty="0">
                <a:latin typeface="Museo Slab 300" panose="02000000000000000000" pitchFamily="50" charset="0"/>
              </a:rPr>
              <a:t>ICDS</a:t>
            </a:r>
          </a:p>
          <a:p>
            <a:pPr marL="231775" indent="-231775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IN" sz="1600" dirty="0">
                <a:latin typeface="Museo Slab 300" panose="02000000000000000000" pitchFamily="50" charset="0"/>
              </a:rPr>
              <a:t>Deworming, micronutrient interventions, and treatment of acute malnutrition, under </a:t>
            </a:r>
            <a:r>
              <a:rPr lang="en-IN" sz="1600" b="1" dirty="0">
                <a:latin typeface="Museo Slab 300" panose="02000000000000000000" pitchFamily="50" charset="0"/>
              </a:rPr>
              <a:t>NHM</a:t>
            </a:r>
            <a:r>
              <a:rPr lang="en-IN" sz="1600" dirty="0">
                <a:latin typeface="Museo Slab 300" panose="02000000000000000000" pitchFamily="50" charset="0"/>
              </a:rPr>
              <a:t> 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988560" y="4783347"/>
            <a:ext cx="3393440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IN" sz="1600" b="1" u="sng" dirty="0">
                <a:latin typeface="Museo Slab 300" panose="02000000000000000000" pitchFamily="50" charset="0"/>
              </a:rPr>
              <a:t>Better utilise nutrition budgets</a:t>
            </a:r>
            <a:r>
              <a:rPr lang="en-IN" sz="1600" dirty="0">
                <a:latin typeface="Museo Slab 300" panose="02000000000000000000" pitchFamily="50" charset="0"/>
              </a:rPr>
              <a:t>, and reallocate any unused funds to other nutrition interventions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988560" y="3753281"/>
            <a:ext cx="3393440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IN" sz="1600" b="1" u="sng" dirty="0">
                <a:latin typeface="Museo Slab 300" panose="02000000000000000000" pitchFamily="50" charset="0"/>
              </a:rPr>
              <a:t>Emphasize funding to support “first 1000 days” interventions</a:t>
            </a:r>
            <a:r>
              <a:rPr lang="en-IN" sz="1600" dirty="0">
                <a:latin typeface="Museo Slab 300" panose="02000000000000000000" pitchFamily="50" charset="0"/>
              </a:rPr>
              <a:t>, where impact of funds is greatest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640" y="1615923"/>
            <a:ext cx="2782900" cy="1597178"/>
          </a:xfrm>
          <a:prstGeom prst="rect">
            <a:avLst/>
          </a:prstGeo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8451" y="3052521"/>
            <a:ext cx="2856348" cy="1626109"/>
          </a:xfrm>
          <a:prstGeom prst="rect">
            <a:avLst/>
          </a:prstGeo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640" y="4400510"/>
            <a:ext cx="2849880" cy="1456850"/>
          </a:xfrm>
          <a:prstGeom prst="rect">
            <a:avLst/>
          </a:prstGeo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Isosceles Triangle 7"/>
          <p:cNvSpPr/>
          <p:nvPr/>
        </p:nvSpPr>
        <p:spPr>
          <a:xfrm rot="5400000">
            <a:off x="3271518" y="3567337"/>
            <a:ext cx="2560320" cy="23373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3" name="Oval 32"/>
          <p:cNvSpPr/>
          <p:nvPr/>
        </p:nvSpPr>
        <p:spPr>
          <a:xfrm>
            <a:off x="265849" y="415292"/>
            <a:ext cx="274320" cy="274320"/>
          </a:xfrm>
          <a:prstGeom prst="ellipse">
            <a:avLst/>
          </a:prstGeom>
          <a:solidFill>
            <a:schemeClr val="bg2"/>
          </a:solidFill>
          <a:ln w="158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tx2">
                    <a:lumMod val="50000"/>
                  </a:schemeClr>
                </a:solidFill>
              </a:rPr>
              <a:t>1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5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98"/>
    </mc:Choice>
    <mc:Fallback xmlns="">
      <p:transition spd="slow" advTm="42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0919127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7" name="think-cell Slide" r:id="rId7" imgW="473" imgH="470" progId="TCLayout.ActiveDocument.1">
                  <p:embed/>
                </p:oleObj>
              </mc:Choice>
              <mc:Fallback>
                <p:oleObj name="think-cell Slide" r:id="rId7" imgW="473" imgH="470" progId="TCLayout.ActiveDocument.1">
                  <p:embed/>
                  <p:pic>
                    <p:nvPicPr>
                      <p:cNvPr id="16" name="Object 15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noProof="0" dirty="0"/>
              <a:t>Expand impact of nutrition-sensitive sectors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843023" y="5461780"/>
            <a:ext cx="3403600" cy="496444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2400" b="1" i="0" kern="1200">
                <a:solidFill>
                  <a:srgbClr val="00A6B6"/>
                </a:solidFill>
                <a:latin typeface="Museo Sans 500"/>
                <a:ea typeface="+mj-ea"/>
                <a:cs typeface="Museo Sans 500"/>
              </a:defRPr>
            </a:lvl1pPr>
          </a:lstStyle>
          <a:p>
            <a:pPr algn="ctr"/>
            <a:r>
              <a:rPr lang="en-IN" sz="1400" b="0" dirty="0">
                <a:solidFill>
                  <a:schemeClr val="tx1"/>
                </a:solidFill>
              </a:rPr>
              <a:t>Nutrition-sensitive programmes make up nearly </a:t>
            </a:r>
            <a:r>
              <a:rPr lang="en-IN" sz="1400" dirty="0">
                <a:solidFill>
                  <a:schemeClr val="tx2">
                    <a:lumMod val="75000"/>
                  </a:schemeClr>
                </a:solidFill>
              </a:rPr>
              <a:t>90% of nutrition financing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177280" y="1565852"/>
            <a:ext cx="5282159" cy="3815168"/>
            <a:chOff x="-177280" y="1565852"/>
            <a:chExt cx="5282159" cy="3815168"/>
          </a:xfrm>
        </p:grpSpPr>
        <p:sp>
          <p:nvSpPr>
            <p:cNvPr id="44" name="Hexagon 43"/>
            <p:cNvSpPr/>
            <p:nvPr/>
          </p:nvSpPr>
          <p:spPr>
            <a:xfrm>
              <a:off x="1475849" y="2264679"/>
              <a:ext cx="590230" cy="508561"/>
            </a:xfrm>
            <a:prstGeom prst="hexagon">
              <a:avLst>
                <a:gd name="adj" fmla="val 28900"/>
                <a:gd name="vf" fmla="val 115470"/>
              </a:avLst>
            </a:prstGeom>
            <a:blipFill rotWithShape="0">
              <a:blip r:embed="rId9"/>
              <a:stretch>
                <a:fillRect/>
              </a:stretch>
            </a:blipFill>
          </p:spPr>
          <p:style>
            <a:lnRef idx="0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 dirty="0"/>
            </a:p>
          </p:txBody>
        </p:sp>
        <p:graphicFrame>
          <p:nvGraphicFramePr>
            <p:cNvPr id="4" name="Diagram 3"/>
            <p:cNvGraphicFramePr/>
            <p:nvPr>
              <p:extLst>
                <p:ext uri="{D42A27DB-BD31-4B8C-83A1-F6EECF244321}">
                  <p14:modId xmlns:p14="http://schemas.microsoft.com/office/powerpoint/2010/main" val="501559627"/>
                </p:ext>
              </p:extLst>
            </p:nvPr>
          </p:nvGraphicFramePr>
          <p:xfrm>
            <a:off x="-177280" y="1565852"/>
            <a:ext cx="5282159" cy="381516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sp>
        <p:nvSpPr>
          <p:cNvPr id="46" name="TextBox 45"/>
          <p:cNvSpPr txBox="1"/>
          <p:nvPr/>
        </p:nvSpPr>
        <p:spPr>
          <a:xfrm>
            <a:off x="4978400" y="1837450"/>
            <a:ext cx="3393440" cy="10772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IN" sz="1600" dirty="0">
                <a:latin typeface="Museo Slab 300" panose="02000000000000000000" pitchFamily="50" charset="0"/>
              </a:rPr>
              <a:t>Nutrition-sensitive departments can have more impact if they </a:t>
            </a:r>
            <a:r>
              <a:rPr lang="en-IN" sz="1600" b="1" u="sng" dirty="0">
                <a:latin typeface="Museo Slab 300" panose="02000000000000000000" pitchFamily="50" charset="0"/>
              </a:rPr>
              <a:t>incorporate nutrition goals </a:t>
            </a:r>
            <a:r>
              <a:rPr lang="en-IN" sz="1600" dirty="0">
                <a:latin typeface="Museo Slab 300" panose="02000000000000000000" pitchFamily="50" charset="0"/>
              </a:rPr>
              <a:t>into their mandate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62000" y="1155149"/>
            <a:ext cx="3403600" cy="307777"/>
          </a:xfrm>
          <a:prstGeom prst="rect">
            <a:avLst/>
          </a:prstGeom>
          <a:solidFill>
            <a:schemeClr val="bg2"/>
          </a:solidFill>
          <a:effectLst>
            <a:outerShdw dist="25400" dir="5400000" algn="t" rotWithShape="0">
              <a:schemeClr val="tx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sz="1400" b="1" kern="0" dirty="0">
                <a:solidFill>
                  <a:sysClr val="windowText" lastClr="000000"/>
                </a:solidFill>
                <a:latin typeface="Museo Sans 300" panose="02000000000000000000" pitchFamily="50" charset="0"/>
              </a:rPr>
              <a:t>Many sectors influence nutrition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978400" y="3153456"/>
            <a:ext cx="3393440" cy="230832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IN" sz="1600" dirty="0">
                <a:latin typeface="Museo Slab 300" panose="02000000000000000000" pitchFamily="50" charset="0"/>
              </a:rPr>
              <a:t>Nutrition-sensitive departments should </a:t>
            </a:r>
            <a:r>
              <a:rPr lang="en-IN" sz="1600" b="1" u="sng" dirty="0">
                <a:latin typeface="Museo Slab 300" panose="02000000000000000000" pitchFamily="50" charset="0"/>
              </a:rPr>
              <a:t>enhance nutrition impact of key programmes</a:t>
            </a:r>
            <a:r>
              <a:rPr lang="en-IN" sz="1600" dirty="0">
                <a:latin typeface="Museo Slab 300" panose="02000000000000000000" pitchFamily="50" charset="0"/>
              </a:rPr>
              <a:t>, e.g.</a:t>
            </a:r>
          </a:p>
          <a:p>
            <a:pPr marL="285750" indent="-28575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IN" sz="1600" dirty="0">
                <a:latin typeface="Museo Slab 300" panose="02000000000000000000" pitchFamily="50" charset="0"/>
              </a:rPr>
              <a:t>Diversify and fortify food provided through </a:t>
            </a:r>
            <a:r>
              <a:rPr lang="en-IN" sz="1600" b="1" dirty="0">
                <a:latin typeface="Museo Slab 300" panose="02000000000000000000" pitchFamily="50" charset="0"/>
              </a:rPr>
              <a:t>TPDS</a:t>
            </a:r>
          </a:p>
          <a:p>
            <a:pPr marL="285750" indent="-28575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IN" sz="1600" dirty="0">
                <a:latin typeface="Museo Slab 300" panose="02000000000000000000" pitchFamily="50" charset="0"/>
              </a:rPr>
              <a:t>Increase funding for IEC in </a:t>
            </a:r>
            <a:r>
              <a:rPr lang="en-IN" sz="1600" b="1" dirty="0">
                <a:latin typeface="Museo Slab 300" panose="02000000000000000000" pitchFamily="50" charset="0"/>
              </a:rPr>
              <a:t>Swachh Bharat Abhiyan </a:t>
            </a:r>
          </a:p>
          <a:p>
            <a:pPr marL="285750" indent="-28575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IN" sz="1600" dirty="0">
                <a:latin typeface="Museo Slab 300" panose="02000000000000000000" pitchFamily="50" charset="0"/>
              </a:rPr>
              <a:t>Increase nutritional content of </a:t>
            </a:r>
            <a:r>
              <a:rPr lang="en-IN" sz="1600" b="1" dirty="0">
                <a:latin typeface="Museo Slab 300" panose="02000000000000000000" pitchFamily="50" charset="0"/>
              </a:rPr>
              <a:t>Mid-Day Meals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978400" y="1155149"/>
            <a:ext cx="3403600" cy="307777"/>
          </a:xfrm>
          <a:prstGeom prst="rect">
            <a:avLst/>
          </a:prstGeom>
          <a:solidFill>
            <a:schemeClr val="bg2"/>
          </a:solidFill>
          <a:effectLst>
            <a:outerShdw dist="25400" dir="5400000" algn="t" rotWithShape="0">
              <a:schemeClr val="tx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IN" sz="1400" b="1" kern="0" dirty="0">
                <a:solidFill>
                  <a:sysClr val="windowText" lastClr="000000"/>
                </a:solidFill>
                <a:latin typeface="Museo Sans 300" panose="02000000000000000000" pitchFamily="50" charset="0"/>
              </a:rPr>
              <a:t>Nutrition-sensitive recommendations</a:t>
            </a:r>
          </a:p>
        </p:txBody>
      </p:sp>
      <p:sp>
        <p:nvSpPr>
          <p:cNvPr id="51" name="Oval 50"/>
          <p:cNvSpPr/>
          <p:nvPr/>
        </p:nvSpPr>
        <p:spPr>
          <a:xfrm>
            <a:off x="265849" y="415292"/>
            <a:ext cx="274320" cy="274320"/>
          </a:xfrm>
          <a:prstGeom prst="ellipse">
            <a:avLst/>
          </a:prstGeom>
          <a:solidFill>
            <a:schemeClr val="bg2"/>
          </a:solidFill>
          <a:ln w="158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tx2">
                    <a:lumMod val="50000"/>
                  </a:schemeClr>
                </a:solidFill>
              </a:rPr>
              <a:t>2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28"/>
    </mc:Choice>
    <mc:Fallback xmlns="">
      <p:transition spd="slow" advTm="34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5972574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89" name="think-cell Slide" r:id="rId7" imgW="473" imgH="470" progId="TCLayout.ActiveDocument.1">
                  <p:embed/>
                </p:oleObj>
              </mc:Choice>
              <mc:Fallback>
                <p:oleObj name="think-cell Slide" r:id="rId7" imgW="473" imgH="470" progId="TCLayout.ActiveDocument.1">
                  <p:embed/>
                  <p:pic>
                    <p:nvPicPr>
                      <p:cNvPr id="16" name="Object 15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noProof="0" dirty="0"/>
              <a:t>Maintain momentum for nutrition and strive for a </a:t>
            </a:r>
            <a:br>
              <a:rPr lang="en-IN" noProof="0" dirty="0"/>
            </a:br>
            <a:r>
              <a:rPr lang="en-IN" noProof="0" dirty="0"/>
              <a:t>coordinated multi-sectoral nutrition response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001" y="2044373"/>
            <a:ext cx="3403600" cy="4011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N" sz="600" dirty="0">
              <a:latin typeface="Museo Slab 300" panose="02000000000000000000" pitchFamily="50" charset="0"/>
              <a:cs typeface="Arial" panose="020B0604020202020204" pitchFamily="34" charset="0"/>
            </a:endParaRPr>
          </a:p>
          <a:p>
            <a:r>
              <a:rPr lang="en-IN" sz="1400" dirty="0">
                <a:latin typeface="Museo Slab 300" panose="02000000000000000000" pitchFamily="50" charset="0"/>
                <a:cs typeface="Arial" panose="020B0604020202020204" pitchFamily="34" charset="0"/>
              </a:rPr>
              <a:t>An </a:t>
            </a:r>
            <a:r>
              <a:rPr lang="en-IN" sz="1400" i="1" dirty="0">
                <a:latin typeface="Museo Slab 300" panose="02000000000000000000" pitchFamily="50" charset="0"/>
                <a:cs typeface="Arial" panose="020B0604020202020204" pitchFamily="34" charset="0"/>
              </a:rPr>
              <a:t>empowered </a:t>
            </a:r>
            <a:r>
              <a:rPr lang="en-IN" sz="1400" dirty="0">
                <a:latin typeface="Museo Slab 300" panose="02000000000000000000" pitchFamily="50" charset="0"/>
                <a:cs typeface="Arial" panose="020B0604020202020204" pitchFamily="34" charset="0"/>
              </a:rPr>
              <a:t>and</a:t>
            </a:r>
            <a:r>
              <a:rPr lang="en-IN" sz="1400" i="1" dirty="0">
                <a:latin typeface="Museo Slab 300" panose="02000000000000000000" pitchFamily="50" charset="0"/>
                <a:cs typeface="Arial" panose="020B0604020202020204" pitchFamily="34" charset="0"/>
              </a:rPr>
              <a:t> well-supported </a:t>
            </a:r>
            <a:r>
              <a:rPr lang="en-IN" sz="1400" dirty="0">
                <a:latin typeface="Museo Slab 300" panose="02000000000000000000" pitchFamily="50" charset="0"/>
                <a:cs typeface="Arial" panose="020B0604020202020204" pitchFamily="34" charset="0"/>
              </a:rPr>
              <a:t>state nutrition mission could help to:</a:t>
            </a:r>
          </a:p>
          <a:p>
            <a:pPr marL="285750" indent="-285750">
              <a:spcBef>
                <a:spcPts val="400"/>
              </a:spcBef>
              <a:buClr>
                <a:srgbClr val="00A6B6"/>
              </a:buClr>
              <a:buFont typeface="Wingdings" panose="05000000000000000000" pitchFamily="2" charset="2"/>
              <a:buChar char="Ø"/>
            </a:pPr>
            <a:r>
              <a:rPr lang="en-IN" sz="1400" b="1" u="sng" dirty="0">
                <a:latin typeface="Museo Slab 300" panose="02000000000000000000" pitchFamily="50" charset="0"/>
                <a:cs typeface="Arial" panose="020B0604020202020204" pitchFamily="34" charset="0"/>
              </a:rPr>
              <a:t>Mobilize additional resources </a:t>
            </a:r>
            <a:r>
              <a:rPr lang="en-IN" sz="1400" dirty="0">
                <a:latin typeface="Museo Slab 300" panose="02000000000000000000" pitchFamily="50" charset="0"/>
                <a:cs typeface="Arial" panose="020B0604020202020204" pitchFamily="34" charset="0"/>
              </a:rPr>
              <a:t>for nutrition programmes</a:t>
            </a:r>
          </a:p>
          <a:p>
            <a:pPr marL="285750" indent="-285750">
              <a:spcBef>
                <a:spcPts val="400"/>
              </a:spcBef>
              <a:buClr>
                <a:srgbClr val="00A6B6"/>
              </a:buClr>
              <a:buFont typeface="Wingdings" panose="05000000000000000000" pitchFamily="2" charset="2"/>
              <a:buChar char="Ø"/>
            </a:pPr>
            <a:r>
              <a:rPr lang="en-IN" sz="1400" dirty="0">
                <a:latin typeface="Museo Slab 300" panose="02000000000000000000" pitchFamily="50" charset="0"/>
                <a:cs typeface="Arial" panose="020B0604020202020204" pitchFamily="34" charset="0"/>
              </a:rPr>
              <a:t>Support ongoing </a:t>
            </a:r>
            <a:r>
              <a:rPr lang="en-IN" sz="1400" b="1" u="sng" dirty="0">
                <a:latin typeface="Museo Slab 300" panose="02000000000000000000" pitchFamily="50" charset="0"/>
                <a:cs typeface="Arial" panose="020B0604020202020204" pitchFamily="34" charset="0"/>
              </a:rPr>
              <a:t>convergence</a:t>
            </a:r>
            <a:r>
              <a:rPr lang="en-IN" sz="1400" dirty="0">
                <a:latin typeface="Museo Slab 300" panose="02000000000000000000" pitchFamily="50" charset="0"/>
                <a:cs typeface="Arial" panose="020B0604020202020204" pitchFamily="34" charset="0"/>
              </a:rPr>
              <a:t> efforts, and facilitate greater </a:t>
            </a:r>
            <a:r>
              <a:rPr lang="en-IN" sz="1400" b="1" u="sng" dirty="0">
                <a:latin typeface="Museo Slab 300" panose="02000000000000000000" pitchFamily="50" charset="0"/>
                <a:cs typeface="Arial" panose="020B0604020202020204" pitchFamily="34" charset="0"/>
              </a:rPr>
              <a:t>coordination</a:t>
            </a:r>
            <a:r>
              <a:rPr lang="en-IN" sz="1400" dirty="0">
                <a:latin typeface="Museo Slab 300" panose="02000000000000000000" pitchFamily="50" charset="0"/>
                <a:cs typeface="Arial" panose="020B0604020202020204" pitchFamily="34" charset="0"/>
              </a:rPr>
              <a:t> with other nutrition-relevant departments, civil society and NGOs</a:t>
            </a:r>
          </a:p>
          <a:p>
            <a:pPr marL="285750" indent="-285750">
              <a:spcBef>
                <a:spcPts val="400"/>
              </a:spcBef>
              <a:buClr>
                <a:srgbClr val="00A6B6"/>
              </a:buClr>
              <a:buFont typeface="Wingdings" panose="05000000000000000000" pitchFamily="2" charset="2"/>
              <a:buChar char="Ø"/>
            </a:pPr>
            <a:r>
              <a:rPr lang="en-IN" sz="1400" b="1" dirty="0">
                <a:latin typeface="Museo Slab 300" panose="02000000000000000000" pitchFamily="50" charset="0"/>
                <a:cs typeface="Arial" panose="020B0604020202020204" pitchFamily="34" charset="0"/>
              </a:rPr>
              <a:t>Set nutrition targets </a:t>
            </a:r>
            <a:r>
              <a:rPr lang="en-IN" sz="1400" dirty="0">
                <a:latin typeface="Museo Slab 300" panose="02000000000000000000" pitchFamily="50" charset="0"/>
                <a:cs typeface="Arial" panose="020B0604020202020204" pitchFamily="34" charset="0"/>
              </a:rPr>
              <a:t>for the state and </a:t>
            </a:r>
            <a:r>
              <a:rPr lang="en-IN" sz="1400" b="1" u="sng" dirty="0">
                <a:latin typeface="Museo Slab 300" panose="02000000000000000000" pitchFamily="50" charset="0"/>
                <a:cs typeface="Arial" panose="020B0604020202020204" pitchFamily="34" charset="0"/>
              </a:rPr>
              <a:t>track programmatic and financial progress</a:t>
            </a:r>
          </a:p>
          <a:p>
            <a:pPr>
              <a:spcBef>
                <a:spcPts val="400"/>
              </a:spcBef>
              <a:buClr>
                <a:srgbClr val="00A6B6"/>
              </a:buClr>
            </a:pPr>
            <a:endParaRPr lang="en-IN" sz="1400" dirty="0">
              <a:latin typeface="Museo Slab 300" panose="02000000000000000000" pitchFamily="50" charset="0"/>
              <a:cs typeface="Arial" panose="020B0604020202020204" pitchFamily="34" charset="0"/>
            </a:endParaRPr>
          </a:p>
          <a:p>
            <a:pPr>
              <a:spcBef>
                <a:spcPts val="400"/>
              </a:spcBef>
              <a:buClr>
                <a:srgbClr val="00A6B6"/>
              </a:buClr>
            </a:pPr>
            <a:r>
              <a:rPr lang="en-IN" sz="1400" u="sng" dirty="0">
                <a:latin typeface="Museo Slab 300" panose="02000000000000000000" pitchFamily="50" charset="0"/>
                <a:cs typeface="Arial" panose="020B0604020202020204" pitchFamily="34" charset="0"/>
              </a:rPr>
              <a:t>But</a:t>
            </a:r>
            <a:r>
              <a:rPr lang="en-IN" sz="1400" dirty="0">
                <a:latin typeface="Museo Slab 300" panose="02000000000000000000" pitchFamily="50" charset="0"/>
                <a:cs typeface="Arial" panose="020B0604020202020204" pitchFamily="34" charset="0"/>
              </a:rPr>
              <a:t>, a SNM is </a:t>
            </a:r>
            <a:r>
              <a:rPr lang="en-IN" sz="1400" i="1" dirty="0">
                <a:latin typeface="Museo Slab 300" panose="02000000000000000000" pitchFamily="50" charset="0"/>
                <a:cs typeface="Arial" panose="020B0604020202020204" pitchFamily="34" charset="0"/>
              </a:rPr>
              <a:t>not</a:t>
            </a:r>
            <a:r>
              <a:rPr lang="en-IN" sz="1400" dirty="0">
                <a:latin typeface="Museo Slab 300" panose="02000000000000000000" pitchFamily="50" charset="0"/>
                <a:cs typeface="Arial" panose="020B0604020202020204" pitchFamily="34" charset="0"/>
              </a:rPr>
              <a:t> a panacea, and requires support from the top levels of government in order to succeed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500188" y="1358666"/>
            <a:ext cx="643812" cy="44214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TextBox 11"/>
          <p:cNvSpPr txBox="1"/>
          <p:nvPr/>
        </p:nvSpPr>
        <p:spPr>
          <a:xfrm>
            <a:off x="762000" y="1476690"/>
            <a:ext cx="3403600" cy="523220"/>
          </a:xfrm>
          <a:prstGeom prst="rect">
            <a:avLst/>
          </a:prstGeom>
          <a:solidFill>
            <a:schemeClr val="bg2"/>
          </a:solidFill>
          <a:effectLst>
            <a:outerShdw dist="25400" dir="5400000" algn="t" rotWithShape="0">
              <a:schemeClr val="tx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sz="1400" b="1" kern="0" dirty="0">
                <a:solidFill>
                  <a:sysClr val="windowText" lastClr="000000"/>
                </a:solidFill>
                <a:latin typeface="Museo Sans 300" panose="02000000000000000000" pitchFamily="50" charset="0"/>
              </a:rPr>
              <a:t>A state nutrition mission (SNM) could lead a broad nutrition response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4978482" y="2002183"/>
            <a:ext cx="3403518" cy="4029029"/>
            <a:chOff x="4978400" y="1690592"/>
            <a:chExt cx="3403600" cy="402912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8400" y="1690592"/>
              <a:ext cx="3403600" cy="402912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744558" y="1690592"/>
              <a:ext cx="637442" cy="54261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  <a:effectLst>
              <a:outerShdw blurRad="50800" dist="50800" dir="5400000" algn="ctr" rotWithShape="0">
                <a:schemeClr val="bg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978400" y="1476690"/>
            <a:ext cx="3403600" cy="523220"/>
          </a:xfrm>
          <a:prstGeom prst="rect">
            <a:avLst/>
          </a:prstGeom>
          <a:solidFill>
            <a:schemeClr val="bg2"/>
          </a:solidFill>
          <a:effectLst>
            <a:outerShdw dist="25400" dir="5400000" algn="t" rotWithShape="0">
              <a:schemeClr val="tx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IN" sz="1400" b="1" kern="0" dirty="0">
                <a:solidFill>
                  <a:sysClr val="windowText" lastClr="000000"/>
                </a:solidFill>
                <a:latin typeface="Museo Sans 300" panose="02000000000000000000" pitchFamily="50" charset="0"/>
              </a:rPr>
              <a:t>Several states have already adopted </a:t>
            </a:r>
          </a:p>
          <a:p>
            <a:pPr lvl="0" algn="ctr">
              <a:defRPr/>
            </a:pPr>
            <a:r>
              <a:rPr lang="en-IN" sz="1400" b="1" kern="0" dirty="0">
                <a:solidFill>
                  <a:sysClr val="windowText" lastClr="000000"/>
                </a:solidFill>
                <a:latin typeface="Museo Sans 300" panose="02000000000000000000" pitchFamily="50" charset="0"/>
              </a:rPr>
              <a:t>the SNM model for nutrition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85131" y="6193969"/>
            <a:ext cx="5773738" cy="435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" bIns="0" rtlCol="0" anchor="ctr"/>
          <a:lstStyle/>
          <a:p>
            <a:pPr algn="ctr">
              <a:lnSpc>
                <a:spcPct val="90000"/>
              </a:lnSpc>
            </a:pPr>
            <a:r>
              <a:rPr lang="en-IN" sz="1600" dirty="0">
                <a:solidFill>
                  <a:schemeClr val="bg2"/>
                </a:solidFill>
                <a:latin typeface="Museo Sans 500" panose="02000000000000000000" pitchFamily="50" charset="0"/>
              </a:rPr>
              <a:t>Lessons can be learned from SNM experiences of other states before considering an SNM approach for Rajasthan</a:t>
            </a:r>
          </a:p>
        </p:txBody>
      </p:sp>
      <p:sp>
        <p:nvSpPr>
          <p:cNvPr id="18" name="Oval 17"/>
          <p:cNvSpPr/>
          <p:nvPr/>
        </p:nvSpPr>
        <p:spPr>
          <a:xfrm>
            <a:off x="265849" y="415292"/>
            <a:ext cx="274320" cy="274320"/>
          </a:xfrm>
          <a:prstGeom prst="ellipse">
            <a:avLst/>
          </a:prstGeom>
          <a:solidFill>
            <a:schemeClr val="bg2"/>
          </a:solidFill>
          <a:ln w="158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tx2">
                    <a:lumMod val="50000"/>
                  </a:schemeClr>
                </a:solidFill>
              </a:rPr>
              <a:t>3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1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19"/>
    </mc:Choice>
    <mc:Fallback xmlns="">
      <p:transition spd="slow" advTm="56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946" y="1328206"/>
            <a:ext cx="8620684" cy="471791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IN" sz="2000" b="1" noProof="0" dirty="0">
                <a:solidFill>
                  <a:schemeClr val="tx1"/>
                </a:solidFill>
              </a:rPr>
              <a:t>Background</a:t>
            </a:r>
          </a:p>
          <a:p>
            <a:pPr>
              <a:lnSpc>
                <a:spcPct val="100000"/>
              </a:lnSpc>
            </a:pPr>
            <a:endParaRPr lang="en-IN" sz="2000" noProof="0" dirty="0"/>
          </a:p>
          <a:p>
            <a:pPr>
              <a:lnSpc>
                <a:spcPct val="100000"/>
              </a:lnSpc>
            </a:pPr>
            <a:r>
              <a:rPr lang="en-IN" sz="2000" b="1" noProof="0" dirty="0"/>
              <a:t>Methods and Results</a:t>
            </a:r>
          </a:p>
          <a:p>
            <a:pPr lvl="1">
              <a:lnSpc>
                <a:spcPct val="100000"/>
              </a:lnSpc>
            </a:pPr>
            <a:r>
              <a:rPr lang="en-IN" sz="1800" noProof="0" dirty="0"/>
              <a:t>Estimating multi-sectoral financing available for nutrition across all sectors and programmes</a:t>
            </a:r>
          </a:p>
          <a:p>
            <a:pPr lvl="1">
              <a:lnSpc>
                <a:spcPct val="100000"/>
              </a:lnSpc>
            </a:pPr>
            <a:r>
              <a:rPr lang="en-IN" sz="1800" noProof="0" dirty="0"/>
              <a:t>Estimating resource needs, current financing and funding gap for scaling the national priority ‘India Plus’ interventions</a:t>
            </a:r>
            <a:endParaRPr lang="en-IN" sz="2000" b="1" noProof="0" dirty="0"/>
          </a:p>
          <a:p>
            <a:pPr>
              <a:lnSpc>
                <a:spcPct val="100000"/>
              </a:lnSpc>
            </a:pPr>
            <a:endParaRPr lang="en-IN" sz="2000" b="1" noProof="0" dirty="0"/>
          </a:p>
          <a:p>
            <a:pPr>
              <a:lnSpc>
                <a:spcPct val="100000"/>
              </a:lnSpc>
            </a:pPr>
            <a:r>
              <a:rPr lang="en-IN" sz="2000" b="1" noProof="0" dirty="0"/>
              <a:t>Policy Recommendations</a:t>
            </a:r>
          </a:p>
          <a:p>
            <a:pPr>
              <a:lnSpc>
                <a:spcPct val="100000"/>
              </a:lnSpc>
            </a:pPr>
            <a:endParaRPr lang="en-IN" sz="1800" b="1" noProof="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0664" y="396550"/>
            <a:ext cx="8592032" cy="492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6B6"/>
              </a:buClr>
              <a:buFont typeface="Wingdings" pitchFamily="2" charset="2"/>
              <a:buChar char="§"/>
              <a:defRPr sz="20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8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6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4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2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IN" b="1" dirty="0">
                <a:solidFill>
                  <a:srgbClr val="00A6B6"/>
                </a:solidFill>
                <a:latin typeface="Museo Sans 500" panose="02000000000000000000" pitchFamily="50" charset="0"/>
              </a:rPr>
              <a:t>Overview of today’s presentation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2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69"/>
    </mc:Choice>
    <mc:Fallback xmlns="">
      <p:transition spd="slow" advTm="21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Object 30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04" name="think-cell Slide" r:id="rId7" imgW="530" imgH="528" progId="TCLayout.ActiveDocument.1">
                  <p:embed/>
                </p:oleObj>
              </mc:Choice>
              <mc:Fallback>
                <p:oleObj name="think-cell Slide" r:id="rId7" imgW="530" imgH="528" progId="TCLayout.ActiveDocument.1">
                  <p:embed/>
                  <p:pic>
                    <p:nvPicPr>
                      <p:cNvPr id="31" name="Object 30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5757084"/>
            <a:ext cx="9144000" cy="4452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459FD92-E8AB-4F86-BA9A-090210CAFD7B}" type="slidenum">
              <a:rPr lang="en-IN" smtClean="0"/>
              <a:pPr/>
              <a:t>3</a:t>
            </a:fld>
            <a:r>
              <a:rPr lang="en-IN" dirty="0"/>
              <a:t> | </a:t>
            </a:r>
            <a:r>
              <a:rPr lang="en-IN" dirty="0">
                <a:solidFill>
                  <a:srgbClr val="E32726"/>
                </a:solidFill>
                <a:latin typeface="Museo Sans 700"/>
                <a:cs typeface="Museo Sans 700"/>
              </a:rPr>
              <a:t>R4D.org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24974" y="1113551"/>
            <a:ext cx="3933017" cy="284617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6B6"/>
              </a:buClr>
              <a:buFont typeface="Wingdings" pitchFamily="2" charset="2"/>
              <a:buChar char="§"/>
              <a:defRPr sz="20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6B6"/>
              </a:buClr>
              <a:buFont typeface="Wingdings" pitchFamily="2" charset="2"/>
              <a:buChar char="§"/>
              <a:defRPr sz="18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6B6"/>
              </a:buClr>
              <a:buFont typeface="Wingdings" pitchFamily="2" charset="2"/>
              <a:buChar char="§"/>
              <a:defRPr sz="16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6B6"/>
              </a:buClr>
              <a:buFont typeface="Wingdings" pitchFamily="2" charset="2"/>
              <a:buChar char="§"/>
              <a:defRPr sz="14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6B6"/>
              </a:buClr>
              <a:buFont typeface="Wingdings" pitchFamily="2" charset="2"/>
              <a:buChar char="§"/>
              <a:defRPr sz="12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5000"/>
              </a:lnSpc>
              <a:spcBef>
                <a:spcPts val="600"/>
              </a:spcBef>
              <a:buNone/>
            </a:pPr>
            <a:r>
              <a:rPr lang="en-IN" sz="1500" dirty="0"/>
              <a:t>Despite progress, levels of malnutrition are still high in Rajasthan: of children </a:t>
            </a:r>
          </a:p>
          <a:p>
            <a:pPr marL="0" indent="0" algn="just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IN" sz="1500" dirty="0"/>
              <a:t>&lt;5 years old, </a:t>
            </a:r>
            <a:r>
              <a:rPr lang="en-IN" sz="1500" b="1" dirty="0">
                <a:solidFill>
                  <a:schemeClr val="tx2">
                    <a:lumMod val="75000"/>
                  </a:schemeClr>
                </a:solidFill>
              </a:rPr>
              <a:t>36%</a:t>
            </a:r>
            <a:r>
              <a:rPr lang="en-IN" sz="1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IN" sz="1500" b="1" dirty="0">
                <a:solidFill>
                  <a:schemeClr val="tx2">
                    <a:lumMod val="75000"/>
                  </a:schemeClr>
                </a:solidFill>
              </a:rPr>
              <a:t>stunted</a:t>
            </a:r>
            <a:r>
              <a:rPr lang="en-IN" sz="15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IN" sz="1500" b="1" dirty="0">
                <a:solidFill>
                  <a:schemeClr val="tx2">
                    <a:lumMod val="75000"/>
                  </a:schemeClr>
                </a:solidFill>
              </a:rPr>
              <a:t>14% wasted</a:t>
            </a:r>
            <a:endParaRPr lang="en-IN" sz="15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lnSpc>
                <a:spcPct val="95000"/>
              </a:lnSpc>
              <a:spcAft>
                <a:spcPts val="1200"/>
              </a:spcAft>
              <a:buNone/>
            </a:pPr>
            <a:r>
              <a:rPr lang="en-IN" sz="1500" dirty="0"/>
              <a:t>Malnutrition is a </a:t>
            </a:r>
            <a:r>
              <a:rPr lang="en-IN" sz="1500" b="1" dirty="0">
                <a:solidFill>
                  <a:schemeClr val="tx2">
                    <a:lumMod val="75000"/>
                  </a:schemeClr>
                </a:solidFill>
              </a:rPr>
              <a:t>complex problem</a:t>
            </a:r>
            <a:r>
              <a:rPr lang="en-IN" sz="1500" dirty="0"/>
              <a:t>, with many underlying causes spanning </a:t>
            </a:r>
            <a:r>
              <a:rPr lang="en-IN" sz="1500" b="1" dirty="0">
                <a:solidFill>
                  <a:schemeClr val="tx2">
                    <a:lumMod val="75000"/>
                  </a:schemeClr>
                </a:solidFill>
              </a:rPr>
              <a:t>multiple sectors </a:t>
            </a:r>
            <a:r>
              <a:rPr lang="en-IN" sz="1500" dirty="0"/>
              <a:t>of action</a:t>
            </a:r>
          </a:p>
          <a:p>
            <a:pPr marL="0" indent="0">
              <a:lnSpc>
                <a:spcPct val="95000"/>
              </a:lnSpc>
              <a:spcAft>
                <a:spcPts val="1200"/>
              </a:spcAft>
              <a:buNone/>
            </a:pPr>
            <a:r>
              <a:rPr lang="en-IN" sz="1500" dirty="0"/>
              <a:t>Nutrition is a government priority, </a:t>
            </a:r>
            <a:r>
              <a:rPr lang="en-IN" sz="1500" i="1" dirty="0"/>
              <a:t>but</a:t>
            </a:r>
            <a:r>
              <a:rPr lang="en-IN" sz="1500" dirty="0"/>
              <a:t> not the sole focus of any department; </a:t>
            </a:r>
            <a:r>
              <a:rPr lang="en-IN" sz="1500" b="1" dirty="0">
                <a:solidFill>
                  <a:schemeClr val="tx2">
                    <a:lumMod val="75000"/>
                  </a:schemeClr>
                </a:solidFill>
              </a:rPr>
              <a:t>nutrition programmes</a:t>
            </a:r>
            <a:r>
              <a:rPr lang="en-IN" sz="1500" b="1" dirty="0"/>
              <a:t> </a:t>
            </a:r>
            <a:r>
              <a:rPr lang="en-IN" sz="1500" dirty="0"/>
              <a:t>fall in many budgets &amp; are </a:t>
            </a:r>
            <a:r>
              <a:rPr lang="en-IN" sz="1500" b="1" dirty="0">
                <a:solidFill>
                  <a:schemeClr val="tx2">
                    <a:lumMod val="75000"/>
                  </a:schemeClr>
                </a:solidFill>
              </a:rPr>
              <a:t>not tracked holistically</a:t>
            </a:r>
          </a:p>
          <a:p>
            <a:pPr marL="0" indent="0">
              <a:lnSpc>
                <a:spcPct val="95000"/>
              </a:lnSpc>
              <a:spcAft>
                <a:spcPts val="600"/>
              </a:spcAft>
              <a:buNone/>
            </a:pPr>
            <a:endParaRPr lang="en-IN" sz="1500" b="1" dirty="0">
              <a:solidFill>
                <a:schemeClr val="tx1"/>
              </a:solidFill>
            </a:endParaRPr>
          </a:p>
        </p:txBody>
      </p:sp>
      <p:sp>
        <p:nvSpPr>
          <p:cNvPr id="32" name="Freeform 37"/>
          <p:cNvSpPr/>
          <p:nvPr/>
        </p:nvSpPr>
        <p:spPr>
          <a:xfrm>
            <a:off x="1529103" y="4715544"/>
            <a:ext cx="996099" cy="559238"/>
          </a:xfrm>
          <a:custGeom>
            <a:avLst/>
            <a:gdLst>
              <a:gd name="connsiteX0" fmla="*/ 0 w 1171277"/>
              <a:gd name="connsiteY0" fmla="*/ 70277 h 702766"/>
              <a:gd name="connsiteX1" fmla="*/ 70277 w 1171277"/>
              <a:gd name="connsiteY1" fmla="*/ 0 h 702766"/>
              <a:gd name="connsiteX2" fmla="*/ 1101000 w 1171277"/>
              <a:gd name="connsiteY2" fmla="*/ 0 h 702766"/>
              <a:gd name="connsiteX3" fmla="*/ 1171277 w 1171277"/>
              <a:gd name="connsiteY3" fmla="*/ 70277 h 702766"/>
              <a:gd name="connsiteX4" fmla="*/ 1171277 w 1171277"/>
              <a:gd name="connsiteY4" fmla="*/ 632489 h 702766"/>
              <a:gd name="connsiteX5" fmla="*/ 1101000 w 1171277"/>
              <a:gd name="connsiteY5" fmla="*/ 702766 h 702766"/>
              <a:gd name="connsiteX6" fmla="*/ 70277 w 1171277"/>
              <a:gd name="connsiteY6" fmla="*/ 702766 h 702766"/>
              <a:gd name="connsiteX7" fmla="*/ 0 w 1171277"/>
              <a:gd name="connsiteY7" fmla="*/ 632489 h 702766"/>
              <a:gd name="connsiteX8" fmla="*/ 0 w 1171277"/>
              <a:gd name="connsiteY8" fmla="*/ 70277 h 70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277" h="702766">
                <a:moveTo>
                  <a:pt x="0" y="70277"/>
                </a:moveTo>
                <a:cubicBezTo>
                  <a:pt x="0" y="31464"/>
                  <a:pt x="31464" y="0"/>
                  <a:pt x="70277" y="0"/>
                </a:cubicBezTo>
                <a:lnTo>
                  <a:pt x="1101000" y="0"/>
                </a:lnTo>
                <a:cubicBezTo>
                  <a:pt x="1139813" y="0"/>
                  <a:pt x="1171277" y="31464"/>
                  <a:pt x="1171277" y="70277"/>
                </a:cubicBezTo>
                <a:lnTo>
                  <a:pt x="1171277" y="632489"/>
                </a:lnTo>
                <a:cubicBezTo>
                  <a:pt x="1171277" y="671302"/>
                  <a:pt x="1139813" y="702766"/>
                  <a:pt x="1101000" y="702766"/>
                </a:cubicBezTo>
                <a:lnTo>
                  <a:pt x="70277" y="702766"/>
                </a:lnTo>
                <a:cubicBezTo>
                  <a:pt x="31464" y="702766"/>
                  <a:pt x="0" y="671302"/>
                  <a:pt x="0" y="632489"/>
                </a:cubicBezTo>
                <a:lnTo>
                  <a:pt x="0" y="70277"/>
                </a:lnTo>
                <a:close/>
              </a:path>
            </a:pathLst>
          </a:custGeom>
          <a:solidFill>
            <a:srgbClr val="E8F5A5"/>
          </a:solidFill>
          <a:ln w="19050">
            <a:solidFill>
              <a:srgbClr val="DDE13B"/>
            </a:solidFill>
            <a:prstDash val="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303" tIns="66303" rIns="66303" bIns="66303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</a:pPr>
            <a:endParaRPr lang="en-IN" sz="1600" b="1" dirty="0">
              <a:solidFill>
                <a:schemeClr val="tx2"/>
              </a:solidFill>
            </a:endParaRPr>
          </a:p>
        </p:txBody>
      </p:sp>
      <p:sp>
        <p:nvSpPr>
          <p:cNvPr id="33" name="Freeform 23"/>
          <p:cNvSpPr/>
          <p:nvPr/>
        </p:nvSpPr>
        <p:spPr>
          <a:xfrm>
            <a:off x="2611372" y="4715544"/>
            <a:ext cx="391619" cy="559238"/>
          </a:xfrm>
          <a:custGeom>
            <a:avLst/>
            <a:gdLst>
              <a:gd name="connsiteX0" fmla="*/ 0 w 1171277"/>
              <a:gd name="connsiteY0" fmla="*/ 70277 h 702766"/>
              <a:gd name="connsiteX1" fmla="*/ 70277 w 1171277"/>
              <a:gd name="connsiteY1" fmla="*/ 0 h 702766"/>
              <a:gd name="connsiteX2" fmla="*/ 1101000 w 1171277"/>
              <a:gd name="connsiteY2" fmla="*/ 0 h 702766"/>
              <a:gd name="connsiteX3" fmla="*/ 1171277 w 1171277"/>
              <a:gd name="connsiteY3" fmla="*/ 70277 h 702766"/>
              <a:gd name="connsiteX4" fmla="*/ 1171277 w 1171277"/>
              <a:gd name="connsiteY4" fmla="*/ 632489 h 702766"/>
              <a:gd name="connsiteX5" fmla="*/ 1101000 w 1171277"/>
              <a:gd name="connsiteY5" fmla="*/ 702766 h 702766"/>
              <a:gd name="connsiteX6" fmla="*/ 70277 w 1171277"/>
              <a:gd name="connsiteY6" fmla="*/ 702766 h 702766"/>
              <a:gd name="connsiteX7" fmla="*/ 0 w 1171277"/>
              <a:gd name="connsiteY7" fmla="*/ 632489 h 702766"/>
              <a:gd name="connsiteX8" fmla="*/ 0 w 1171277"/>
              <a:gd name="connsiteY8" fmla="*/ 70277 h 70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277" h="702766">
                <a:moveTo>
                  <a:pt x="0" y="70277"/>
                </a:moveTo>
                <a:cubicBezTo>
                  <a:pt x="0" y="31464"/>
                  <a:pt x="31464" y="0"/>
                  <a:pt x="70277" y="0"/>
                </a:cubicBezTo>
                <a:lnTo>
                  <a:pt x="1101000" y="0"/>
                </a:lnTo>
                <a:cubicBezTo>
                  <a:pt x="1139813" y="0"/>
                  <a:pt x="1171277" y="31464"/>
                  <a:pt x="1171277" y="70277"/>
                </a:cubicBezTo>
                <a:lnTo>
                  <a:pt x="1171277" y="632489"/>
                </a:lnTo>
                <a:cubicBezTo>
                  <a:pt x="1171277" y="671302"/>
                  <a:pt x="1139813" y="702766"/>
                  <a:pt x="1101000" y="702766"/>
                </a:cubicBezTo>
                <a:lnTo>
                  <a:pt x="70277" y="702766"/>
                </a:lnTo>
                <a:cubicBezTo>
                  <a:pt x="31464" y="702766"/>
                  <a:pt x="0" y="671302"/>
                  <a:pt x="0" y="632489"/>
                </a:cubicBezTo>
                <a:lnTo>
                  <a:pt x="0" y="70277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 w="19050">
            <a:solidFill>
              <a:schemeClr val="tx2"/>
            </a:solidFill>
            <a:prstDash val="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303" tIns="66303" rIns="66303" bIns="6630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IN" sz="1600" b="1" kern="1200" dirty="0">
              <a:solidFill>
                <a:schemeClr val="accent1"/>
              </a:solidFill>
            </a:endParaRPr>
          </a:p>
        </p:txBody>
      </p:sp>
      <p:sp>
        <p:nvSpPr>
          <p:cNvPr id="34" name="Freeform 24"/>
          <p:cNvSpPr/>
          <p:nvPr/>
        </p:nvSpPr>
        <p:spPr>
          <a:xfrm>
            <a:off x="2611374" y="4715544"/>
            <a:ext cx="1307938" cy="559238"/>
          </a:xfrm>
          <a:custGeom>
            <a:avLst/>
            <a:gdLst>
              <a:gd name="connsiteX0" fmla="*/ 0 w 1171277"/>
              <a:gd name="connsiteY0" fmla="*/ 70277 h 702766"/>
              <a:gd name="connsiteX1" fmla="*/ 70277 w 1171277"/>
              <a:gd name="connsiteY1" fmla="*/ 0 h 702766"/>
              <a:gd name="connsiteX2" fmla="*/ 1101000 w 1171277"/>
              <a:gd name="connsiteY2" fmla="*/ 0 h 702766"/>
              <a:gd name="connsiteX3" fmla="*/ 1171277 w 1171277"/>
              <a:gd name="connsiteY3" fmla="*/ 70277 h 702766"/>
              <a:gd name="connsiteX4" fmla="*/ 1171277 w 1171277"/>
              <a:gd name="connsiteY4" fmla="*/ 632489 h 702766"/>
              <a:gd name="connsiteX5" fmla="*/ 1101000 w 1171277"/>
              <a:gd name="connsiteY5" fmla="*/ 702766 h 702766"/>
              <a:gd name="connsiteX6" fmla="*/ 70277 w 1171277"/>
              <a:gd name="connsiteY6" fmla="*/ 702766 h 702766"/>
              <a:gd name="connsiteX7" fmla="*/ 0 w 1171277"/>
              <a:gd name="connsiteY7" fmla="*/ 632489 h 702766"/>
              <a:gd name="connsiteX8" fmla="*/ 0 w 1171277"/>
              <a:gd name="connsiteY8" fmla="*/ 70277 h 70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277" h="702766">
                <a:moveTo>
                  <a:pt x="0" y="70277"/>
                </a:moveTo>
                <a:cubicBezTo>
                  <a:pt x="0" y="31464"/>
                  <a:pt x="31464" y="0"/>
                  <a:pt x="70277" y="0"/>
                </a:cubicBezTo>
                <a:lnTo>
                  <a:pt x="1101000" y="0"/>
                </a:lnTo>
                <a:cubicBezTo>
                  <a:pt x="1139813" y="0"/>
                  <a:pt x="1171277" y="31464"/>
                  <a:pt x="1171277" y="70277"/>
                </a:cubicBezTo>
                <a:lnTo>
                  <a:pt x="1171277" y="632489"/>
                </a:lnTo>
                <a:cubicBezTo>
                  <a:pt x="1171277" y="671302"/>
                  <a:pt x="1139813" y="702766"/>
                  <a:pt x="1101000" y="702766"/>
                </a:cubicBezTo>
                <a:lnTo>
                  <a:pt x="70277" y="702766"/>
                </a:lnTo>
                <a:cubicBezTo>
                  <a:pt x="31464" y="702766"/>
                  <a:pt x="0" y="671302"/>
                  <a:pt x="0" y="632489"/>
                </a:cubicBezTo>
                <a:lnTo>
                  <a:pt x="0" y="70277"/>
                </a:lnTo>
                <a:close/>
              </a:path>
            </a:pathLst>
          </a:custGeom>
          <a:noFill/>
          <a:ln w="28575">
            <a:solidFill>
              <a:schemeClr val="tx2"/>
            </a:solidFill>
            <a:prstDash val="solid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303" tIns="66303" rIns="66303" bIns="6630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1600" b="1" kern="1200" dirty="0">
                <a:solidFill>
                  <a:schemeClr val="accent1"/>
                </a:solidFill>
              </a:rPr>
              <a:t>Untied transfers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68086" y="4248540"/>
            <a:ext cx="8047264" cy="1953793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6" name="Freeform 5"/>
          <p:cNvSpPr/>
          <p:nvPr/>
        </p:nvSpPr>
        <p:spPr>
          <a:xfrm>
            <a:off x="805543" y="4715544"/>
            <a:ext cx="1719659" cy="559238"/>
          </a:xfrm>
          <a:custGeom>
            <a:avLst/>
            <a:gdLst>
              <a:gd name="connsiteX0" fmla="*/ 0 w 1171277"/>
              <a:gd name="connsiteY0" fmla="*/ 70277 h 702766"/>
              <a:gd name="connsiteX1" fmla="*/ 70277 w 1171277"/>
              <a:gd name="connsiteY1" fmla="*/ 0 h 702766"/>
              <a:gd name="connsiteX2" fmla="*/ 1101000 w 1171277"/>
              <a:gd name="connsiteY2" fmla="*/ 0 h 702766"/>
              <a:gd name="connsiteX3" fmla="*/ 1171277 w 1171277"/>
              <a:gd name="connsiteY3" fmla="*/ 70277 h 702766"/>
              <a:gd name="connsiteX4" fmla="*/ 1171277 w 1171277"/>
              <a:gd name="connsiteY4" fmla="*/ 632489 h 702766"/>
              <a:gd name="connsiteX5" fmla="*/ 1101000 w 1171277"/>
              <a:gd name="connsiteY5" fmla="*/ 702766 h 702766"/>
              <a:gd name="connsiteX6" fmla="*/ 70277 w 1171277"/>
              <a:gd name="connsiteY6" fmla="*/ 702766 h 702766"/>
              <a:gd name="connsiteX7" fmla="*/ 0 w 1171277"/>
              <a:gd name="connsiteY7" fmla="*/ 632489 h 702766"/>
              <a:gd name="connsiteX8" fmla="*/ 0 w 1171277"/>
              <a:gd name="connsiteY8" fmla="*/ 70277 h 70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277" h="702766">
                <a:moveTo>
                  <a:pt x="0" y="70277"/>
                </a:moveTo>
                <a:cubicBezTo>
                  <a:pt x="0" y="31464"/>
                  <a:pt x="31464" y="0"/>
                  <a:pt x="70277" y="0"/>
                </a:cubicBezTo>
                <a:lnTo>
                  <a:pt x="1101000" y="0"/>
                </a:lnTo>
                <a:cubicBezTo>
                  <a:pt x="1139813" y="0"/>
                  <a:pt x="1171277" y="31464"/>
                  <a:pt x="1171277" y="70277"/>
                </a:cubicBezTo>
                <a:lnTo>
                  <a:pt x="1171277" y="632489"/>
                </a:lnTo>
                <a:cubicBezTo>
                  <a:pt x="1171277" y="671302"/>
                  <a:pt x="1139813" y="702766"/>
                  <a:pt x="1101000" y="702766"/>
                </a:cubicBezTo>
                <a:lnTo>
                  <a:pt x="70277" y="702766"/>
                </a:lnTo>
                <a:cubicBezTo>
                  <a:pt x="31464" y="702766"/>
                  <a:pt x="0" y="671302"/>
                  <a:pt x="0" y="632489"/>
                </a:cubicBezTo>
                <a:lnTo>
                  <a:pt x="0" y="70277"/>
                </a:lnTo>
                <a:close/>
              </a:path>
            </a:pathLst>
          </a:custGeom>
          <a:noFill/>
          <a:ln w="28575">
            <a:solidFill>
              <a:srgbClr val="90A913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303" tIns="66303" rIns="66303" bIns="66303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en-IN" sz="1600" b="1" dirty="0">
                <a:solidFill>
                  <a:schemeClr val="tx2"/>
                </a:solidFill>
              </a:rPr>
              <a:t>Tied transfers</a:t>
            </a:r>
          </a:p>
        </p:txBody>
      </p:sp>
      <p:sp>
        <p:nvSpPr>
          <p:cNvPr id="37" name="Freeform 28"/>
          <p:cNvSpPr/>
          <p:nvPr/>
        </p:nvSpPr>
        <p:spPr>
          <a:xfrm>
            <a:off x="1533257" y="5547360"/>
            <a:ext cx="1490500" cy="586617"/>
          </a:xfrm>
          <a:custGeom>
            <a:avLst/>
            <a:gdLst>
              <a:gd name="connsiteX0" fmla="*/ 0 w 1171277"/>
              <a:gd name="connsiteY0" fmla="*/ 70277 h 702766"/>
              <a:gd name="connsiteX1" fmla="*/ 70277 w 1171277"/>
              <a:gd name="connsiteY1" fmla="*/ 0 h 702766"/>
              <a:gd name="connsiteX2" fmla="*/ 1101000 w 1171277"/>
              <a:gd name="connsiteY2" fmla="*/ 0 h 702766"/>
              <a:gd name="connsiteX3" fmla="*/ 1171277 w 1171277"/>
              <a:gd name="connsiteY3" fmla="*/ 70277 h 702766"/>
              <a:gd name="connsiteX4" fmla="*/ 1171277 w 1171277"/>
              <a:gd name="connsiteY4" fmla="*/ 632489 h 702766"/>
              <a:gd name="connsiteX5" fmla="*/ 1101000 w 1171277"/>
              <a:gd name="connsiteY5" fmla="*/ 702766 h 702766"/>
              <a:gd name="connsiteX6" fmla="*/ 70277 w 1171277"/>
              <a:gd name="connsiteY6" fmla="*/ 702766 h 702766"/>
              <a:gd name="connsiteX7" fmla="*/ 0 w 1171277"/>
              <a:gd name="connsiteY7" fmla="*/ 632489 h 702766"/>
              <a:gd name="connsiteX8" fmla="*/ 0 w 1171277"/>
              <a:gd name="connsiteY8" fmla="*/ 70277 h 70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277" h="702766">
                <a:moveTo>
                  <a:pt x="0" y="70277"/>
                </a:moveTo>
                <a:cubicBezTo>
                  <a:pt x="0" y="31464"/>
                  <a:pt x="31464" y="0"/>
                  <a:pt x="70277" y="0"/>
                </a:cubicBezTo>
                <a:lnTo>
                  <a:pt x="1101000" y="0"/>
                </a:lnTo>
                <a:cubicBezTo>
                  <a:pt x="1139813" y="0"/>
                  <a:pt x="1171277" y="31464"/>
                  <a:pt x="1171277" y="70277"/>
                </a:cubicBezTo>
                <a:lnTo>
                  <a:pt x="1171277" y="632489"/>
                </a:lnTo>
                <a:cubicBezTo>
                  <a:pt x="1171277" y="671302"/>
                  <a:pt x="1139813" y="702766"/>
                  <a:pt x="1101000" y="702766"/>
                </a:cubicBezTo>
                <a:lnTo>
                  <a:pt x="70277" y="702766"/>
                </a:lnTo>
                <a:cubicBezTo>
                  <a:pt x="31464" y="702766"/>
                  <a:pt x="0" y="671302"/>
                  <a:pt x="0" y="632489"/>
                </a:cubicBezTo>
                <a:lnTo>
                  <a:pt x="0" y="70277"/>
                </a:lnTo>
                <a:close/>
              </a:path>
            </a:pathLst>
          </a:custGeom>
          <a:solidFill>
            <a:srgbClr val="00777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008" tIns="66303" rIns="64008" bIns="66303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en-IN" sz="1400" b="1" dirty="0"/>
              <a:t>Nutrition funding from central sources</a:t>
            </a:r>
          </a:p>
        </p:txBody>
      </p:sp>
      <p:sp>
        <p:nvSpPr>
          <p:cNvPr id="40" name="Freeform 32"/>
          <p:cNvSpPr/>
          <p:nvPr/>
        </p:nvSpPr>
        <p:spPr>
          <a:xfrm rot="5400000">
            <a:off x="5914038" y="5287359"/>
            <a:ext cx="178686" cy="274320"/>
          </a:xfrm>
          <a:custGeom>
            <a:avLst/>
            <a:gdLst>
              <a:gd name="connsiteX0" fmla="*/ 0 w 248310"/>
              <a:gd name="connsiteY0" fmla="*/ 58095 h 290476"/>
              <a:gd name="connsiteX1" fmla="*/ 124155 w 248310"/>
              <a:gd name="connsiteY1" fmla="*/ 58095 h 290476"/>
              <a:gd name="connsiteX2" fmla="*/ 124155 w 248310"/>
              <a:gd name="connsiteY2" fmla="*/ 0 h 290476"/>
              <a:gd name="connsiteX3" fmla="*/ 248310 w 248310"/>
              <a:gd name="connsiteY3" fmla="*/ 145238 h 290476"/>
              <a:gd name="connsiteX4" fmla="*/ 124155 w 248310"/>
              <a:gd name="connsiteY4" fmla="*/ 290476 h 290476"/>
              <a:gd name="connsiteX5" fmla="*/ 124155 w 248310"/>
              <a:gd name="connsiteY5" fmla="*/ 232381 h 290476"/>
              <a:gd name="connsiteX6" fmla="*/ 0 w 248310"/>
              <a:gd name="connsiteY6" fmla="*/ 232381 h 290476"/>
              <a:gd name="connsiteX7" fmla="*/ 0 w 248310"/>
              <a:gd name="connsiteY7" fmla="*/ 58095 h 29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8310" h="290476">
                <a:moveTo>
                  <a:pt x="0" y="58095"/>
                </a:moveTo>
                <a:lnTo>
                  <a:pt x="124155" y="58095"/>
                </a:lnTo>
                <a:lnTo>
                  <a:pt x="124155" y="0"/>
                </a:lnTo>
                <a:lnTo>
                  <a:pt x="248310" y="145238"/>
                </a:lnTo>
                <a:lnTo>
                  <a:pt x="124155" y="290476"/>
                </a:lnTo>
                <a:lnTo>
                  <a:pt x="124155" y="232381"/>
                </a:lnTo>
                <a:lnTo>
                  <a:pt x="0" y="232381"/>
                </a:lnTo>
                <a:lnTo>
                  <a:pt x="0" y="58095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8095" rIns="74493" bIns="5809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IN" sz="1100" b="1" kern="1200" dirty="0"/>
          </a:p>
        </p:txBody>
      </p:sp>
      <p:sp>
        <p:nvSpPr>
          <p:cNvPr id="41" name="Freeform 33"/>
          <p:cNvSpPr/>
          <p:nvPr/>
        </p:nvSpPr>
        <p:spPr>
          <a:xfrm rot="5400000">
            <a:off x="6729393" y="5287359"/>
            <a:ext cx="178686" cy="274320"/>
          </a:xfrm>
          <a:custGeom>
            <a:avLst/>
            <a:gdLst>
              <a:gd name="connsiteX0" fmla="*/ 0 w 248310"/>
              <a:gd name="connsiteY0" fmla="*/ 58095 h 290476"/>
              <a:gd name="connsiteX1" fmla="*/ 124155 w 248310"/>
              <a:gd name="connsiteY1" fmla="*/ 58095 h 290476"/>
              <a:gd name="connsiteX2" fmla="*/ 124155 w 248310"/>
              <a:gd name="connsiteY2" fmla="*/ 0 h 290476"/>
              <a:gd name="connsiteX3" fmla="*/ 248310 w 248310"/>
              <a:gd name="connsiteY3" fmla="*/ 145238 h 290476"/>
              <a:gd name="connsiteX4" fmla="*/ 124155 w 248310"/>
              <a:gd name="connsiteY4" fmla="*/ 290476 h 290476"/>
              <a:gd name="connsiteX5" fmla="*/ 124155 w 248310"/>
              <a:gd name="connsiteY5" fmla="*/ 232381 h 290476"/>
              <a:gd name="connsiteX6" fmla="*/ 0 w 248310"/>
              <a:gd name="connsiteY6" fmla="*/ 232381 h 290476"/>
              <a:gd name="connsiteX7" fmla="*/ 0 w 248310"/>
              <a:gd name="connsiteY7" fmla="*/ 58095 h 29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8310" h="290476">
                <a:moveTo>
                  <a:pt x="0" y="58095"/>
                </a:moveTo>
                <a:lnTo>
                  <a:pt x="124155" y="58095"/>
                </a:lnTo>
                <a:lnTo>
                  <a:pt x="124155" y="0"/>
                </a:lnTo>
                <a:lnTo>
                  <a:pt x="248310" y="145238"/>
                </a:lnTo>
                <a:lnTo>
                  <a:pt x="124155" y="290476"/>
                </a:lnTo>
                <a:lnTo>
                  <a:pt x="124155" y="232381"/>
                </a:lnTo>
                <a:lnTo>
                  <a:pt x="0" y="232381"/>
                </a:lnTo>
                <a:lnTo>
                  <a:pt x="0" y="58095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8095" rIns="74493" bIns="5809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IN" sz="1100" b="1" kern="1200" dirty="0"/>
          </a:p>
        </p:txBody>
      </p:sp>
      <p:sp>
        <p:nvSpPr>
          <p:cNvPr id="42" name="Flowchart: Merge 41"/>
          <p:cNvSpPr/>
          <p:nvPr/>
        </p:nvSpPr>
        <p:spPr>
          <a:xfrm rot="16200000">
            <a:off x="3840332" y="5346518"/>
            <a:ext cx="1418433" cy="156484"/>
          </a:xfrm>
          <a:prstGeom prst="flowChartMerge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5" name="Freeform 52"/>
          <p:cNvSpPr/>
          <p:nvPr/>
        </p:nvSpPr>
        <p:spPr>
          <a:xfrm>
            <a:off x="5872551" y="4715544"/>
            <a:ext cx="292906" cy="559238"/>
          </a:xfrm>
          <a:custGeom>
            <a:avLst/>
            <a:gdLst>
              <a:gd name="connsiteX0" fmla="*/ 0 w 1171277"/>
              <a:gd name="connsiteY0" fmla="*/ 70277 h 702766"/>
              <a:gd name="connsiteX1" fmla="*/ 70277 w 1171277"/>
              <a:gd name="connsiteY1" fmla="*/ 0 h 702766"/>
              <a:gd name="connsiteX2" fmla="*/ 1101000 w 1171277"/>
              <a:gd name="connsiteY2" fmla="*/ 0 h 702766"/>
              <a:gd name="connsiteX3" fmla="*/ 1171277 w 1171277"/>
              <a:gd name="connsiteY3" fmla="*/ 70277 h 702766"/>
              <a:gd name="connsiteX4" fmla="*/ 1171277 w 1171277"/>
              <a:gd name="connsiteY4" fmla="*/ 632489 h 702766"/>
              <a:gd name="connsiteX5" fmla="*/ 1101000 w 1171277"/>
              <a:gd name="connsiteY5" fmla="*/ 702766 h 702766"/>
              <a:gd name="connsiteX6" fmla="*/ 70277 w 1171277"/>
              <a:gd name="connsiteY6" fmla="*/ 702766 h 702766"/>
              <a:gd name="connsiteX7" fmla="*/ 0 w 1171277"/>
              <a:gd name="connsiteY7" fmla="*/ 632489 h 702766"/>
              <a:gd name="connsiteX8" fmla="*/ 0 w 1171277"/>
              <a:gd name="connsiteY8" fmla="*/ 70277 h 70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277" h="702766">
                <a:moveTo>
                  <a:pt x="0" y="70277"/>
                </a:moveTo>
                <a:cubicBezTo>
                  <a:pt x="0" y="31464"/>
                  <a:pt x="31464" y="0"/>
                  <a:pt x="70277" y="0"/>
                </a:cubicBezTo>
                <a:lnTo>
                  <a:pt x="1101000" y="0"/>
                </a:lnTo>
                <a:cubicBezTo>
                  <a:pt x="1139813" y="0"/>
                  <a:pt x="1171277" y="31464"/>
                  <a:pt x="1171277" y="70277"/>
                </a:cubicBezTo>
                <a:lnTo>
                  <a:pt x="1171277" y="632489"/>
                </a:lnTo>
                <a:cubicBezTo>
                  <a:pt x="1171277" y="671302"/>
                  <a:pt x="1139813" y="702766"/>
                  <a:pt x="1101000" y="702766"/>
                </a:cubicBezTo>
                <a:lnTo>
                  <a:pt x="70277" y="702766"/>
                </a:lnTo>
                <a:cubicBezTo>
                  <a:pt x="31464" y="702766"/>
                  <a:pt x="0" y="671302"/>
                  <a:pt x="0" y="632489"/>
                </a:cubicBezTo>
                <a:lnTo>
                  <a:pt x="0" y="70277"/>
                </a:lnTo>
                <a:close/>
              </a:path>
            </a:pathLst>
          </a:custGeom>
          <a:solidFill>
            <a:srgbClr val="E8F5A5"/>
          </a:solidFill>
          <a:ln w="19050">
            <a:solidFill>
              <a:srgbClr val="DDE13B"/>
            </a:solidFill>
            <a:prstDash val="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303" tIns="66303" rIns="66303" bIns="66303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</a:pPr>
            <a:endParaRPr lang="en-IN" sz="1600" b="1" dirty="0">
              <a:solidFill>
                <a:schemeClr val="tx2"/>
              </a:solidFill>
            </a:endParaRPr>
          </a:p>
        </p:txBody>
      </p:sp>
      <p:sp>
        <p:nvSpPr>
          <p:cNvPr id="46" name="Freeform 53"/>
          <p:cNvSpPr/>
          <p:nvPr/>
        </p:nvSpPr>
        <p:spPr>
          <a:xfrm>
            <a:off x="6251627" y="4715544"/>
            <a:ext cx="1111424" cy="559238"/>
          </a:xfrm>
          <a:custGeom>
            <a:avLst/>
            <a:gdLst>
              <a:gd name="connsiteX0" fmla="*/ 0 w 1171277"/>
              <a:gd name="connsiteY0" fmla="*/ 70277 h 702766"/>
              <a:gd name="connsiteX1" fmla="*/ 70277 w 1171277"/>
              <a:gd name="connsiteY1" fmla="*/ 0 h 702766"/>
              <a:gd name="connsiteX2" fmla="*/ 1101000 w 1171277"/>
              <a:gd name="connsiteY2" fmla="*/ 0 h 702766"/>
              <a:gd name="connsiteX3" fmla="*/ 1171277 w 1171277"/>
              <a:gd name="connsiteY3" fmla="*/ 70277 h 702766"/>
              <a:gd name="connsiteX4" fmla="*/ 1171277 w 1171277"/>
              <a:gd name="connsiteY4" fmla="*/ 632489 h 702766"/>
              <a:gd name="connsiteX5" fmla="*/ 1101000 w 1171277"/>
              <a:gd name="connsiteY5" fmla="*/ 702766 h 702766"/>
              <a:gd name="connsiteX6" fmla="*/ 70277 w 1171277"/>
              <a:gd name="connsiteY6" fmla="*/ 702766 h 702766"/>
              <a:gd name="connsiteX7" fmla="*/ 0 w 1171277"/>
              <a:gd name="connsiteY7" fmla="*/ 632489 h 702766"/>
              <a:gd name="connsiteX8" fmla="*/ 0 w 1171277"/>
              <a:gd name="connsiteY8" fmla="*/ 70277 h 70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277" h="702766">
                <a:moveTo>
                  <a:pt x="0" y="70277"/>
                </a:moveTo>
                <a:cubicBezTo>
                  <a:pt x="0" y="31464"/>
                  <a:pt x="31464" y="0"/>
                  <a:pt x="70277" y="0"/>
                </a:cubicBezTo>
                <a:lnTo>
                  <a:pt x="1101000" y="0"/>
                </a:lnTo>
                <a:cubicBezTo>
                  <a:pt x="1139813" y="0"/>
                  <a:pt x="1171277" y="31464"/>
                  <a:pt x="1171277" y="70277"/>
                </a:cubicBezTo>
                <a:lnTo>
                  <a:pt x="1171277" y="632489"/>
                </a:lnTo>
                <a:cubicBezTo>
                  <a:pt x="1171277" y="671302"/>
                  <a:pt x="1139813" y="702766"/>
                  <a:pt x="1101000" y="702766"/>
                </a:cubicBezTo>
                <a:lnTo>
                  <a:pt x="70277" y="702766"/>
                </a:lnTo>
                <a:cubicBezTo>
                  <a:pt x="31464" y="702766"/>
                  <a:pt x="0" y="671302"/>
                  <a:pt x="0" y="632489"/>
                </a:cubicBezTo>
                <a:lnTo>
                  <a:pt x="0" y="70277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 w="19050">
            <a:solidFill>
              <a:schemeClr val="tx2"/>
            </a:solidFill>
            <a:prstDash val="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303" tIns="66303" rIns="66303" bIns="6630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IN" sz="1600" b="1" kern="1200" dirty="0">
              <a:solidFill>
                <a:schemeClr val="accent1"/>
              </a:solidFill>
            </a:endParaRPr>
          </a:p>
        </p:txBody>
      </p:sp>
      <p:sp>
        <p:nvSpPr>
          <p:cNvPr id="47" name="Freeform 54"/>
          <p:cNvSpPr/>
          <p:nvPr/>
        </p:nvSpPr>
        <p:spPr>
          <a:xfrm>
            <a:off x="6251629" y="4715544"/>
            <a:ext cx="1963958" cy="559238"/>
          </a:xfrm>
          <a:custGeom>
            <a:avLst/>
            <a:gdLst>
              <a:gd name="connsiteX0" fmla="*/ 0 w 1171277"/>
              <a:gd name="connsiteY0" fmla="*/ 70277 h 702766"/>
              <a:gd name="connsiteX1" fmla="*/ 70277 w 1171277"/>
              <a:gd name="connsiteY1" fmla="*/ 0 h 702766"/>
              <a:gd name="connsiteX2" fmla="*/ 1101000 w 1171277"/>
              <a:gd name="connsiteY2" fmla="*/ 0 h 702766"/>
              <a:gd name="connsiteX3" fmla="*/ 1171277 w 1171277"/>
              <a:gd name="connsiteY3" fmla="*/ 70277 h 702766"/>
              <a:gd name="connsiteX4" fmla="*/ 1171277 w 1171277"/>
              <a:gd name="connsiteY4" fmla="*/ 632489 h 702766"/>
              <a:gd name="connsiteX5" fmla="*/ 1101000 w 1171277"/>
              <a:gd name="connsiteY5" fmla="*/ 702766 h 702766"/>
              <a:gd name="connsiteX6" fmla="*/ 70277 w 1171277"/>
              <a:gd name="connsiteY6" fmla="*/ 702766 h 702766"/>
              <a:gd name="connsiteX7" fmla="*/ 0 w 1171277"/>
              <a:gd name="connsiteY7" fmla="*/ 632489 h 702766"/>
              <a:gd name="connsiteX8" fmla="*/ 0 w 1171277"/>
              <a:gd name="connsiteY8" fmla="*/ 70277 h 70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277" h="702766">
                <a:moveTo>
                  <a:pt x="0" y="70277"/>
                </a:moveTo>
                <a:cubicBezTo>
                  <a:pt x="0" y="31464"/>
                  <a:pt x="31464" y="0"/>
                  <a:pt x="70277" y="0"/>
                </a:cubicBezTo>
                <a:lnTo>
                  <a:pt x="1101000" y="0"/>
                </a:lnTo>
                <a:cubicBezTo>
                  <a:pt x="1139813" y="0"/>
                  <a:pt x="1171277" y="31464"/>
                  <a:pt x="1171277" y="70277"/>
                </a:cubicBezTo>
                <a:lnTo>
                  <a:pt x="1171277" y="632489"/>
                </a:lnTo>
                <a:cubicBezTo>
                  <a:pt x="1171277" y="671302"/>
                  <a:pt x="1139813" y="702766"/>
                  <a:pt x="1101000" y="702766"/>
                </a:cubicBezTo>
                <a:lnTo>
                  <a:pt x="70277" y="702766"/>
                </a:lnTo>
                <a:cubicBezTo>
                  <a:pt x="31464" y="702766"/>
                  <a:pt x="0" y="671302"/>
                  <a:pt x="0" y="632489"/>
                </a:cubicBezTo>
                <a:lnTo>
                  <a:pt x="0" y="70277"/>
                </a:lnTo>
                <a:close/>
              </a:path>
            </a:pathLst>
          </a:custGeom>
          <a:noFill/>
          <a:ln w="28575">
            <a:solidFill>
              <a:schemeClr val="tx2"/>
            </a:solidFill>
            <a:prstDash val="solid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303" tIns="66303" rIns="66303" bIns="6630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1600" b="1" kern="1200" dirty="0">
                <a:solidFill>
                  <a:schemeClr val="accent1"/>
                </a:solidFill>
              </a:rPr>
              <a:t>Untied transfers</a:t>
            </a:r>
          </a:p>
        </p:txBody>
      </p:sp>
      <p:sp>
        <p:nvSpPr>
          <p:cNvPr id="48" name="Freeform 55"/>
          <p:cNvSpPr/>
          <p:nvPr/>
        </p:nvSpPr>
        <p:spPr>
          <a:xfrm>
            <a:off x="5131429" y="4715544"/>
            <a:ext cx="1034028" cy="559238"/>
          </a:xfrm>
          <a:custGeom>
            <a:avLst/>
            <a:gdLst>
              <a:gd name="connsiteX0" fmla="*/ 0 w 1171277"/>
              <a:gd name="connsiteY0" fmla="*/ 70277 h 702766"/>
              <a:gd name="connsiteX1" fmla="*/ 70277 w 1171277"/>
              <a:gd name="connsiteY1" fmla="*/ 0 h 702766"/>
              <a:gd name="connsiteX2" fmla="*/ 1101000 w 1171277"/>
              <a:gd name="connsiteY2" fmla="*/ 0 h 702766"/>
              <a:gd name="connsiteX3" fmla="*/ 1171277 w 1171277"/>
              <a:gd name="connsiteY3" fmla="*/ 70277 h 702766"/>
              <a:gd name="connsiteX4" fmla="*/ 1171277 w 1171277"/>
              <a:gd name="connsiteY4" fmla="*/ 632489 h 702766"/>
              <a:gd name="connsiteX5" fmla="*/ 1101000 w 1171277"/>
              <a:gd name="connsiteY5" fmla="*/ 702766 h 702766"/>
              <a:gd name="connsiteX6" fmla="*/ 70277 w 1171277"/>
              <a:gd name="connsiteY6" fmla="*/ 702766 h 702766"/>
              <a:gd name="connsiteX7" fmla="*/ 0 w 1171277"/>
              <a:gd name="connsiteY7" fmla="*/ 632489 h 702766"/>
              <a:gd name="connsiteX8" fmla="*/ 0 w 1171277"/>
              <a:gd name="connsiteY8" fmla="*/ 70277 h 70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277" h="702766">
                <a:moveTo>
                  <a:pt x="0" y="70277"/>
                </a:moveTo>
                <a:cubicBezTo>
                  <a:pt x="0" y="31464"/>
                  <a:pt x="31464" y="0"/>
                  <a:pt x="70277" y="0"/>
                </a:cubicBezTo>
                <a:lnTo>
                  <a:pt x="1101000" y="0"/>
                </a:lnTo>
                <a:cubicBezTo>
                  <a:pt x="1139813" y="0"/>
                  <a:pt x="1171277" y="31464"/>
                  <a:pt x="1171277" y="70277"/>
                </a:cubicBezTo>
                <a:lnTo>
                  <a:pt x="1171277" y="632489"/>
                </a:lnTo>
                <a:cubicBezTo>
                  <a:pt x="1171277" y="671302"/>
                  <a:pt x="1139813" y="702766"/>
                  <a:pt x="1101000" y="702766"/>
                </a:cubicBezTo>
                <a:lnTo>
                  <a:pt x="70277" y="702766"/>
                </a:lnTo>
                <a:cubicBezTo>
                  <a:pt x="31464" y="702766"/>
                  <a:pt x="0" y="671302"/>
                  <a:pt x="0" y="632489"/>
                </a:cubicBezTo>
                <a:lnTo>
                  <a:pt x="0" y="70277"/>
                </a:lnTo>
                <a:close/>
              </a:path>
            </a:pathLst>
          </a:custGeom>
          <a:noFill/>
          <a:ln w="28575">
            <a:solidFill>
              <a:srgbClr val="90A913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303" tIns="66303" rIns="66303" bIns="66303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en-IN" sz="1600" b="1" dirty="0">
                <a:solidFill>
                  <a:schemeClr val="tx2"/>
                </a:solidFill>
              </a:rPr>
              <a:t>Tied transfers</a:t>
            </a:r>
          </a:p>
        </p:txBody>
      </p:sp>
      <p:sp>
        <p:nvSpPr>
          <p:cNvPr id="49" name="Freeform 57"/>
          <p:cNvSpPr/>
          <p:nvPr/>
        </p:nvSpPr>
        <p:spPr>
          <a:xfrm>
            <a:off x="5866221" y="5547360"/>
            <a:ext cx="1490500" cy="586617"/>
          </a:xfrm>
          <a:custGeom>
            <a:avLst/>
            <a:gdLst>
              <a:gd name="connsiteX0" fmla="*/ 0 w 1171277"/>
              <a:gd name="connsiteY0" fmla="*/ 70277 h 702766"/>
              <a:gd name="connsiteX1" fmla="*/ 70277 w 1171277"/>
              <a:gd name="connsiteY1" fmla="*/ 0 h 702766"/>
              <a:gd name="connsiteX2" fmla="*/ 1101000 w 1171277"/>
              <a:gd name="connsiteY2" fmla="*/ 0 h 702766"/>
              <a:gd name="connsiteX3" fmla="*/ 1171277 w 1171277"/>
              <a:gd name="connsiteY3" fmla="*/ 70277 h 702766"/>
              <a:gd name="connsiteX4" fmla="*/ 1171277 w 1171277"/>
              <a:gd name="connsiteY4" fmla="*/ 632489 h 702766"/>
              <a:gd name="connsiteX5" fmla="*/ 1101000 w 1171277"/>
              <a:gd name="connsiteY5" fmla="*/ 702766 h 702766"/>
              <a:gd name="connsiteX6" fmla="*/ 70277 w 1171277"/>
              <a:gd name="connsiteY6" fmla="*/ 702766 h 702766"/>
              <a:gd name="connsiteX7" fmla="*/ 0 w 1171277"/>
              <a:gd name="connsiteY7" fmla="*/ 632489 h 702766"/>
              <a:gd name="connsiteX8" fmla="*/ 0 w 1171277"/>
              <a:gd name="connsiteY8" fmla="*/ 70277 h 70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277" h="702766">
                <a:moveTo>
                  <a:pt x="0" y="70277"/>
                </a:moveTo>
                <a:cubicBezTo>
                  <a:pt x="0" y="31464"/>
                  <a:pt x="31464" y="0"/>
                  <a:pt x="70277" y="0"/>
                </a:cubicBezTo>
                <a:lnTo>
                  <a:pt x="1101000" y="0"/>
                </a:lnTo>
                <a:cubicBezTo>
                  <a:pt x="1139813" y="0"/>
                  <a:pt x="1171277" y="31464"/>
                  <a:pt x="1171277" y="70277"/>
                </a:cubicBezTo>
                <a:lnTo>
                  <a:pt x="1171277" y="632489"/>
                </a:lnTo>
                <a:cubicBezTo>
                  <a:pt x="1171277" y="671302"/>
                  <a:pt x="1139813" y="702766"/>
                  <a:pt x="1101000" y="702766"/>
                </a:cubicBezTo>
                <a:lnTo>
                  <a:pt x="70277" y="702766"/>
                </a:lnTo>
                <a:cubicBezTo>
                  <a:pt x="31464" y="702766"/>
                  <a:pt x="0" y="671302"/>
                  <a:pt x="0" y="632489"/>
                </a:cubicBezTo>
                <a:lnTo>
                  <a:pt x="0" y="70277"/>
                </a:lnTo>
                <a:close/>
              </a:path>
            </a:pathLst>
          </a:custGeom>
          <a:solidFill>
            <a:srgbClr val="00777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008" tIns="66303" rIns="64008" bIns="66303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en-IN" sz="1400" b="1" dirty="0"/>
              <a:t>Nutrition funding from central sources</a:t>
            </a:r>
          </a:p>
        </p:txBody>
      </p:sp>
      <p:sp>
        <p:nvSpPr>
          <p:cNvPr id="50" name="Freeform 32"/>
          <p:cNvSpPr/>
          <p:nvPr/>
        </p:nvSpPr>
        <p:spPr>
          <a:xfrm rot="5400000">
            <a:off x="1911559" y="5287359"/>
            <a:ext cx="178686" cy="274320"/>
          </a:xfrm>
          <a:custGeom>
            <a:avLst/>
            <a:gdLst>
              <a:gd name="connsiteX0" fmla="*/ 0 w 248310"/>
              <a:gd name="connsiteY0" fmla="*/ 58095 h 290476"/>
              <a:gd name="connsiteX1" fmla="*/ 124155 w 248310"/>
              <a:gd name="connsiteY1" fmla="*/ 58095 h 290476"/>
              <a:gd name="connsiteX2" fmla="*/ 124155 w 248310"/>
              <a:gd name="connsiteY2" fmla="*/ 0 h 290476"/>
              <a:gd name="connsiteX3" fmla="*/ 248310 w 248310"/>
              <a:gd name="connsiteY3" fmla="*/ 145238 h 290476"/>
              <a:gd name="connsiteX4" fmla="*/ 124155 w 248310"/>
              <a:gd name="connsiteY4" fmla="*/ 290476 h 290476"/>
              <a:gd name="connsiteX5" fmla="*/ 124155 w 248310"/>
              <a:gd name="connsiteY5" fmla="*/ 232381 h 290476"/>
              <a:gd name="connsiteX6" fmla="*/ 0 w 248310"/>
              <a:gd name="connsiteY6" fmla="*/ 232381 h 290476"/>
              <a:gd name="connsiteX7" fmla="*/ 0 w 248310"/>
              <a:gd name="connsiteY7" fmla="*/ 58095 h 29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8310" h="290476">
                <a:moveTo>
                  <a:pt x="0" y="58095"/>
                </a:moveTo>
                <a:lnTo>
                  <a:pt x="124155" y="58095"/>
                </a:lnTo>
                <a:lnTo>
                  <a:pt x="124155" y="0"/>
                </a:lnTo>
                <a:lnTo>
                  <a:pt x="248310" y="145238"/>
                </a:lnTo>
                <a:lnTo>
                  <a:pt x="124155" y="290476"/>
                </a:lnTo>
                <a:lnTo>
                  <a:pt x="124155" y="232381"/>
                </a:lnTo>
                <a:lnTo>
                  <a:pt x="0" y="232381"/>
                </a:lnTo>
                <a:lnTo>
                  <a:pt x="0" y="58095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8095" rIns="74493" bIns="5809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IN" sz="1100" b="1" kern="1200" dirty="0"/>
          </a:p>
        </p:txBody>
      </p:sp>
      <p:sp>
        <p:nvSpPr>
          <p:cNvPr id="51" name="Freeform 33"/>
          <p:cNvSpPr/>
          <p:nvPr/>
        </p:nvSpPr>
        <p:spPr>
          <a:xfrm rot="5400000">
            <a:off x="2726914" y="5287359"/>
            <a:ext cx="178686" cy="274320"/>
          </a:xfrm>
          <a:custGeom>
            <a:avLst/>
            <a:gdLst>
              <a:gd name="connsiteX0" fmla="*/ 0 w 248310"/>
              <a:gd name="connsiteY0" fmla="*/ 58095 h 290476"/>
              <a:gd name="connsiteX1" fmla="*/ 124155 w 248310"/>
              <a:gd name="connsiteY1" fmla="*/ 58095 h 290476"/>
              <a:gd name="connsiteX2" fmla="*/ 124155 w 248310"/>
              <a:gd name="connsiteY2" fmla="*/ 0 h 290476"/>
              <a:gd name="connsiteX3" fmla="*/ 248310 w 248310"/>
              <a:gd name="connsiteY3" fmla="*/ 145238 h 290476"/>
              <a:gd name="connsiteX4" fmla="*/ 124155 w 248310"/>
              <a:gd name="connsiteY4" fmla="*/ 290476 h 290476"/>
              <a:gd name="connsiteX5" fmla="*/ 124155 w 248310"/>
              <a:gd name="connsiteY5" fmla="*/ 232381 h 290476"/>
              <a:gd name="connsiteX6" fmla="*/ 0 w 248310"/>
              <a:gd name="connsiteY6" fmla="*/ 232381 h 290476"/>
              <a:gd name="connsiteX7" fmla="*/ 0 w 248310"/>
              <a:gd name="connsiteY7" fmla="*/ 58095 h 29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8310" h="290476">
                <a:moveTo>
                  <a:pt x="0" y="58095"/>
                </a:moveTo>
                <a:lnTo>
                  <a:pt x="124155" y="58095"/>
                </a:lnTo>
                <a:lnTo>
                  <a:pt x="124155" y="0"/>
                </a:lnTo>
                <a:lnTo>
                  <a:pt x="248310" y="145238"/>
                </a:lnTo>
                <a:lnTo>
                  <a:pt x="124155" y="290476"/>
                </a:lnTo>
                <a:lnTo>
                  <a:pt x="124155" y="232381"/>
                </a:lnTo>
                <a:lnTo>
                  <a:pt x="0" y="232381"/>
                </a:lnTo>
                <a:lnTo>
                  <a:pt x="0" y="58095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8095" rIns="74493" bIns="5809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IN" sz="1100" b="1" kern="1200" dirty="0"/>
          </a:p>
        </p:txBody>
      </p:sp>
      <p:sp>
        <p:nvSpPr>
          <p:cNvPr id="2" name="TextBox 1"/>
          <p:cNvSpPr txBox="1"/>
          <p:nvPr/>
        </p:nvSpPr>
        <p:spPr>
          <a:xfrm>
            <a:off x="4741108" y="1228064"/>
            <a:ext cx="3996492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IN" sz="1500" b="1" dirty="0">
                <a:solidFill>
                  <a:schemeClr val="tx2">
                    <a:lumMod val="75000"/>
                  </a:schemeClr>
                </a:solidFill>
                <a:latin typeface="Museo Slab 500" panose="02000000000000000000" pitchFamily="50" charset="0"/>
              </a:rPr>
              <a:t>Further concerted action is needed to combat malnutrition in Rajasthan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41108" y="2055927"/>
            <a:ext cx="3996492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IN" sz="1500" b="1" dirty="0">
                <a:solidFill>
                  <a:schemeClr val="tx2">
                    <a:lumMod val="75000"/>
                  </a:schemeClr>
                </a:solidFill>
                <a:latin typeface="Museo Slab 500" panose="02000000000000000000" pitchFamily="50" charset="0"/>
              </a:rPr>
              <a:t>Multi-sectoral perspective and coordination are essential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41108" y="2802577"/>
            <a:ext cx="399649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IN" sz="1500" b="1" dirty="0">
                <a:solidFill>
                  <a:schemeClr val="tx2">
                    <a:lumMod val="75000"/>
                  </a:schemeClr>
                </a:solidFill>
                <a:latin typeface="Museo Slab 500" panose="02000000000000000000" pitchFamily="50" charset="0"/>
              </a:rPr>
              <a:t>Multi-department analysis of nutrition financing needed, to track commitments and progress, and to identify options for improvement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38902" y="2763816"/>
            <a:ext cx="8047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38902" y="1918623"/>
            <a:ext cx="8047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38902" y="3798840"/>
            <a:ext cx="8047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lowchart: Merge 51"/>
          <p:cNvSpPr/>
          <p:nvPr/>
        </p:nvSpPr>
        <p:spPr>
          <a:xfrm rot="16200000">
            <a:off x="4212619" y="1417437"/>
            <a:ext cx="673861" cy="156484"/>
          </a:xfrm>
          <a:prstGeom prst="flowChartMerg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IN" sz="1500" dirty="0"/>
          </a:p>
        </p:txBody>
      </p:sp>
      <p:sp>
        <p:nvSpPr>
          <p:cNvPr id="53" name="Flowchart: Merge 52"/>
          <p:cNvSpPr/>
          <p:nvPr/>
        </p:nvSpPr>
        <p:spPr>
          <a:xfrm rot="16200000">
            <a:off x="4212619" y="2243869"/>
            <a:ext cx="673861" cy="156484"/>
          </a:xfrm>
          <a:prstGeom prst="flowChartMerg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IN" sz="1500" dirty="0"/>
          </a:p>
        </p:txBody>
      </p:sp>
      <p:sp>
        <p:nvSpPr>
          <p:cNvPr id="54" name="Flowchart: Merge 53"/>
          <p:cNvSpPr/>
          <p:nvPr/>
        </p:nvSpPr>
        <p:spPr>
          <a:xfrm rot="16200000">
            <a:off x="4212620" y="3194863"/>
            <a:ext cx="673861" cy="156484"/>
          </a:xfrm>
          <a:prstGeom prst="flowChartMerg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IN" sz="1500" dirty="0"/>
          </a:p>
        </p:txBody>
      </p:sp>
      <p:sp>
        <p:nvSpPr>
          <p:cNvPr id="8" name="Rectangle 7"/>
          <p:cNvSpPr/>
          <p:nvPr/>
        </p:nvSpPr>
        <p:spPr>
          <a:xfrm>
            <a:off x="415245" y="3903313"/>
            <a:ext cx="778517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en-IN" sz="1500" i="1" dirty="0">
                <a:latin typeface="Museo Slab 300" panose="02000000000000000000" pitchFamily="50" charset="0"/>
              </a:rPr>
              <a:t>Analysis is especially important in light of </a:t>
            </a:r>
            <a:r>
              <a:rPr lang="en-IN" sz="1500" b="1" i="1" u="sng" dirty="0">
                <a:latin typeface="Museo Slab 300" panose="02000000000000000000" pitchFamily="50" charset="0"/>
              </a:rPr>
              <a:t>increased fiscal devolution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438902" y="1064911"/>
            <a:ext cx="8047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ontent Placeholder 2"/>
          <p:cNvSpPr txBox="1">
            <a:spLocks/>
          </p:cNvSpPr>
          <p:nvPr/>
        </p:nvSpPr>
        <p:spPr>
          <a:xfrm>
            <a:off x="320664" y="396550"/>
            <a:ext cx="8592032" cy="492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6B6"/>
              </a:buClr>
              <a:buFont typeface="Wingdings" pitchFamily="2" charset="2"/>
              <a:buChar char="§"/>
              <a:defRPr sz="20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8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6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4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2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IN" b="1" dirty="0">
                <a:solidFill>
                  <a:srgbClr val="00A6B6"/>
                </a:solidFill>
                <a:latin typeface="Museo Sans 500" panose="02000000000000000000" pitchFamily="50" charset="0"/>
              </a:rPr>
              <a:t>Background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31429" y="4291643"/>
            <a:ext cx="3084158" cy="307777"/>
          </a:xfrm>
          <a:prstGeom prst="rect">
            <a:avLst/>
          </a:prstGeom>
          <a:solidFill>
            <a:schemeClr val="bg2"/>
          </a:solidFill>
          <a:effectLst>
            <a:outerShdw dist="25400" dir="5400000" algn="t" rotWithShape="0">
              <a:schemeClr val="tx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useo Sans 300" panose="02000000000000000000" pitchFamily="50" charset="0"/>
              </a:rPr>
              <a:t>2015-2016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05543" y="4291643"/>
            <a:ext cx="3119517" cy="307777"/>
          </a:xfrm>
          <a:prstGeom prst="rect">
            <a:avLst/>
          </a:prstGeom>
          <a:solidFill>
            <a:schemeClr val="bg2"/>
          </a:solidFill>
          <a:effectLst>
            <a:outerShdw dist="25400" dir="5400000" algn="t" rotWithShape="0">
              <a:schemeClr val="tx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useo Sans 300" panose="02000000000000000000" pitchFamily="50" charset="0"/>
              </a:rPr>
              <a:t>2014-2015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50"/>
    </mc:Choice>
    <mc:Fallback xmlns="">
      <p:transition spd="slow" advTm="53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478" y="2183757"/>
            <a:ext cx="8438346" cy="1600200"/>
          </a:xfrm>
          <a:solidFill>
            <a:srgbClr val="00A6B6"/>
          </a:solidFill>
        </p:spPr>
        <p:txBody>
          <a:bodyPr lIns="0" anchor="ctr">
            <a:normAutofit fontScale="90000"/>
          </a:bodyPr>
          <a:lstStyle/>
          <a:p>
            <a:pPr algn="ctr"/>
            <a:r>
              <a:rPr lang="en-IN" noProof="0" dirty="0">
                <a:solidFill>
                  <a:schemeClr val="bg2"/>
                </a:solidFill>
              </a:rPr>
              <a:t>Multi-sectoral nutrition financing across all sectors and programmes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0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7"/>
    </mc:Choice>
    <mc:Fallback xmlns="">
      <p:transition spd="slow" advTm="6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20664" y="3798271"/>
            <a:ext cx="8592032" cy="26728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6B6"/>
              </a:buClr>
              <a:buFont typeface="Wingdings" pitchFamily="2" charset="2"/>
              <a:buChar char="§"/>
              <a:defRPr sz="20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8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6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4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2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spcBef>
                <a:spcPts val="600"/>
              </a:spcBef>
              <a:buNone/>
            </a:pPr>
            <a:r>
              <a:rPr lang="en-IN" sz="1600" b="1" u="sng" dirty="0">
                <a:latin typeface="Museo Slab 500" panose="02000000000000000000" pitchFamily="50" charset="0"/>
              </a:rPr>
              <a:t>Key findings:</a:t>
            </a:r>
          </a:p>
          <a:p>
            <a:pPr fontAlgn="ctr">
              <a:spcBef>
                <a:spcPts val="600"/>
              </a:spcBef>
            </a:pPr>
            <a:r>
              <a:rPr lang="en-IN" sz="1600" b="1" dirty="0"/>
              <a:t>Financing for nutrition-sensitive programmes </a:t>
            </a:r>
            <a:r>
              <a:rPr lang="en-IN" sz="1600" dirty="0"/>
              <a:t>is </a:t>
            </a:r>
            <a:r>
              <a:rPr lang="en-IN" sz="1600" b="1" dirty="0"/>
              <a:t>nearly 9x as large</a:t>
            </a:r>
            <a:r>
              <a:rPr lang="en-IN" sz="1600" dirty="0"/>
              <a:t> as for nutrition-specific programmes, and could be better leveraged</a:t>
            </a:r>
          </a:p>
          <a:p>
            <a:pPr fontAlgn="ctr">
              <a:spcBef>
                <a:spcPts val="600"/>
              </a:spcBef>
            </a:pPr>
            <a:r>
              <a:rPr lang="en-IN" sz="1600" dirty="0"/>
              <a:t>Budget </a:t>
            </a:r>
            <a:r>
              <a:rPr lang="en-IN" sz="1600" b="1" dirty="0"/>
              <a:t>allocations for nutrition-specific programmes are 13% lower today than before devolution, </a:t>
            </a:r>
            <a:r>
              <a:rPr lang="en-IN" sz="1600" dirty="0"/>
              <a:t>but higher than in 2015-16</a:t>
            </a:r>
            <a:endParaRPr lang="en-IN" sz="1600" b="1" dirty="0"/>
          </a:p>
          <a:p>
            <a:pPr fontAlgn="ctr">
              <a:spcBef>
                <a:spcPts val="600"/>
              </a:spcBef>
            </a:pPr>
            <a:r>
              <a:rPr lang="en-IN" sz="1600" b="1" dirty="0"/>
              <a:t>Utilisation of nutrition-relevant budgets is poor, </a:t>
            </a:r>
            <a:r>
              <a:rPr lang="en-IN" sz="1600" dirty="0"/>
              <a:t>and particularly in </a:t>
            </a:r>
            <a:r>
              <a:rPr lang="en-IN" sz="1600" b="1" dirty="0"/>
              <a:t>WCD and MHFW, </a:t>
            </a:r>
            <a:r>
              <a:rPr lang="en-IN" sz="1600" dirty="0"/>
              <a:t>the key implementing departments for nutrition</a:t>
            </a:r>
          </a:p>
          <a:p>
            <a:pPr fontAlgn="ctr">
              <a:spcBef>
                <a:spcPts val="600"/>
              </a:spcBef>
            </a:pPr>
            <a:r>
              <a:rPr lang="en-IN" sz="1600" b="1" dirty="0"/>
              <a:t>There is a 69% funding gap </a:t>
            </a:r>
            <a:r>
              <a:rPr lang="en-IN" sz="1600" dirty="0"/>
              <a:t>to scale the core </a:t>
            </a:r>
            <a:r>
              <a:rPr lang="en-IN" sz="1600" b="1" dirty="0"/>
              <a:t>India Plus interventions </a:t>
            </a:r>
            <a:r>
              <a:rPr lang="en-IN" sz="1600" dirty="0"/>
              <a:t>fully</a:t>
            </a:r>
            <a:endParaRPr lang="en-IN" dirty="0"/>
          </a:p>
          <a:p>
            <a:pPr marL="0" indent="0" algn="just">
              <a:buFont typeface="Wingdings" pitchFamily="2" charset="2"/>
              <a:buNone/>
            </a:pPr>
            <a:endParaRPr lang="en-IN" b="1" dirty="0"/>
          </a:p>
        </p:txBody>
      </p:sp>
      <p:sp>
        <p:nvSpPr>
          <p:cNvPr id="2" name="Oval 1"/>
          <p:cNvSpPr/>
          <p:nvPr/>
        </p:nvSpPr>
        <p:spPr>
          <a:xfrm>
            <a:off x="391000" y="4144870"/>
            <a:ext cx="201168" cy="201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391000" y="4657759"/>
            <a:ext cx="201168" cy="201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391000" y="5168255"/>
            <a:ext cx="201168" cy="201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3</a:t>
            </a:r>
          </a:p>
        </p:txBody>
      </p:sp>
      <p:sp>
        <p:nvSpPr>
          <p:cNvPr id="7" name="Oval 6"/>
          <p:cNvSpPr/>
          <p:nvPr/>
        </p:nvSpPr>
        <p:spPr>
          <a:xfrm>
            <a:off x="391000" y="5688802"/>
            <a:ext cx="201168" cy="201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4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0664" y="396550"/>
            <a:ext cx="8592032" cy="492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6B6"/>
              </a:buClr>
              <a:buFont typeface="Wingdings" pitchFamily="2" charset="2"/>
              <a:buChar char="§"/>
              <a:defRPr sz="20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8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6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4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2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IN" b="1" dirty="0">
                <a:solidFill>
                  <a:srgbClr val="00A6B6"/>
                </a:solidFill>
                <a:latin typeface="Museo Sans 500" panose="02000000000000000000" pitchFamily="50" charset="0"/>
              </a:rPr>
              <a:t>Approach and key findings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0664" y="944096"/>
            <a:ext cx="8592032" cy="3341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6B6"/>
              </a:buClr>
              <a:buFont typeface="Wingdings" pitchFamily="2" charset="2"/>
              <a:buChar char="§"/>
              <a:defRPr sz="20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8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6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4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2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endParaRPr lang="en-IN" b="1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371730"/>
              </p:ext>
            </p:extLst>
          </p:nvPr>
        </p:nvGraphicFramePr>
        <p:xfrm>
          <a:off x="412080" y="2495052"/>
          <a:ext cx="8355530" cy="1133470"/>
        </p:xfrm>
        <a:graphic>
          <a:graphicData uri="http://schemas.openxmlformats.org/drawingml/2006/table">
            <a:tbl>
              <a:tblPr/>
              <a:tblGrid>
                <a:gridCol w="528985">
                  <a:extLst>
                    <a:ext uri="{9D8B030D-6E8A-4147-A177-3AD203B41FA5}">
                      <a16:colId xmlns="" xmlns:a16="http://schemas.microsoft.com/office/drawing/2014/main" val="3217854888"/>
                    </a:ext>
                  </a:extLst>
                </a:gridCol>
                <a:gridCol w="516333">
                  <a:extLst>
                    <a:ext uri="{9D8B030D-6E8A-4147-A177-3AD203B41FA5}">
                      <a16:colId xmlns="" xmlns:a16="http://schemas.microsoft.com/office/drawing/2014/main" val="1321812440"/>
                    </a:ext>
                  </a:extLst>
                </a:gridCol>
                <a:gridCol w="1554480">
                  <a:extLst>
                    <a:ext uri="{9D8B030D-6E8A-4147-A177-3AD203B41FA5}">
                      <a16:colId xmlns="" xmlns:a16="http://schemas.microsoft.com/office/drawing/2014/main" val="2528975638"/>
                    </a:ext>
                  </a:extLst>
                </a:gridCol>
                <a:gridCol w="598475">
                  <a:extLst>
                    <a:ext uri="{9D8B030D-6E8A-4147-A177-3AD203B41FA5}">
                      <a16:colId xmlns="" xmlns:a16="http://schemas.microsoft.com/office/drawing/2014/main" val="3090871209"/>
                    </a:ext>
                  </a:extLst>
                </a:gridCol>
                <a:gridCol w="598475">
                  <a:extLst>
                    <a:ext uri="{9D8B030D-6E8A-4147-A177-3AD203B41FA5}">
                      <a16:colId xmlns="" xmlns:a16="http://schemas.microsoft.com/office/drawing/2014/main" val="808381388"/>
                    </a:ext>
                  </a:extLst>
                </a:gridCol>
                <a:gridCol w="598475">
                  <a:extLst>
                    <a:ext uri="{9D8B030D-6E8A-4147-A177-3AD203B41FA5}">
                      <a16:colId xmlns="" xmlns:a16="http://schemas.microsoft.com/office/drawing/2014/main" val="355808917"/>
                    </a:ext>
                  </a:extLst>
                </a:gridCol>
                <a:gridCol w="598475">
                  <a:extLst>
                    <a:ext uri="{9D8B030D-6E8A-4147-A177-3AD203B41FA5}">
                      <a16:colId xmlns="" xmlns:a16="http://schemas.microsoft.com/office/drawing/2014/main" val="1733532934"/>
                    </a:ext>
                  </a:extLst>
                </a:gridCol>
                <a:gridCol w="598475">
                  <a:extLst>
                    <a:ext uri="{9D8B030D-6E8A-4147-A177-3AD203B41FA5}">
                      <a16:colId xmlns="" xmlns:a16="http://schemas.microsoft.com/office/drawing/2014/main" val="2940561587"/>
                    </a:ext>
                  </a:extLst>
                </a:gridCol>
                <a:gridCol w="598475">
                  <a:extLst>
                    <a:ext uri="{9D8B030D-6E8A-4147-A177-3AD203B41FA5}">
                      <a16:colId xmlns="" xmlns:a16="http://schemas.microsoft.com/office/drawing/2014/main" val="368861234"/>
                    </a:ext>
                  </a:extLst>
                </a:gridCol>
                <a:gridCol w="1009321">
                  <a:extLst>
                    <a:ext uri="{9D8B030D-6E8A-4147-A177-3AD203B41FA5}">
                      <a16:colId xmlns="" xmlns:a16="http://schemas.microsoft.com/office/drawing/2014/main" val="340192986"/>
                    </a:ext>
                  </a:extLst>
                </a:gridCol>
                <a:gridCol w="1155561">
                  <a:extLst>
                    <a:ext uri="{9D8B030D-6E8A-4147-A177-3AD203B41FA5}">
                      <a16:colId xmlns="" xmlns:a16="http://schemas.microsoft.com/office/drawing/2014/main" val="140753795"/>
                    </a:ext>
                  </a:extLst>
                </a:gridCol>
              </a:tblGrid>
              <a:tr h="40195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Budget Head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Minor Head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Name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2014-15 BE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2014-15 RE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2014-15 AE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2015-16 BE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2015-16 RE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2016-17 BE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Sector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Nutrition</a:t>
                      </a:r>
                      <a:r>
                        <a:rPr lang="en-IN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-specific or -sensitive</a:t>
                      </a:r>
                      <a:endParaRPr lang="en-IN" sz="10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4655228"/>
                  </a:ext>
                </a:extLst>
              </a:tr>
              <a:tr h="220027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2217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192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Swachh Bharat Mission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270000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2255194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2250979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WASH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Sensitive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03907371"/>
                  </a:ext>
                </a:extLst>
              </a:tr>
              <a:tr h="220027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2225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196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Food in Residential Schools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75000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60000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60773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60000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95000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150000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Social protection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Sensitive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9999655"/>
                  </a:ext>
                </a:extLst>
              </a:tr>
              <a:tr h="220027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…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…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…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…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…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…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…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…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…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…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64850731"/>
                  </a:ext>
                </a:extLst>
              </a:tr>
            </a:tbl>
          </a:graphicData>
        </a:graphic>
      </p:graphicFrame>
      <p:sp>
        <p:nvSpPr>
          <p:cNvPr id="14" name="Content Placeholder 2"/>
          <p:cNvSpPr txBox="1">
            <a:spLocks/>
          </p:cNvSpPr>
          <p:nvPr/>
        </p:nvSpPr>
        <p:spPr>
          <a:xfrm>
            <a:off x="320664" y="1000509"/>
            <a:ext cx="8592032" cy="26728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6B6"/>
              </a:buClr>
              <a:buFont typeface="Wingdings" pitchFamily="2" charset="2"/>
              <a:buChar char="§"/>
              <a:defRPr sz="20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8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6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4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2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spcBef>
                <a:spcPts val="800"/>
              </a:spcBef>
              <a:buNone/>
            </a:pPr>
            <a:r>
              <a:rPr lang="en-IN" sz="1600" b="1" u="sng" dirty="0">
                <a:latin typeface="Museo Slab 500" panose="02000000000000000000" pitchFamily="50" charset="0"/>
              </a:rPr>
              <a:t>Core approach to financing analysis:</a:t>
            </a:r>
          </a:p>
          <a:p>
            <a:pPr fontAlgn="ctr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IN" sz="1600" dirty="0"/>
              <a:t>Identify (~200) nutrition-relevant </a:t>
            </a:r>
            <a:r>
              <a:rPr lang="en-IN" sz="1600" b="1" dirty="0"/>
              <a:t>programme line items </a:t>
            </a:r>
            <a:r>
              <a:rPr lang="en-IN" sz="1600" dirty="0"/>
              <a:t>in budgets, PIPs and supplementary budget materials, and extract the budget amounts </a:t>
            </a:r>
          </a:p>
          <a:p>
            <a:pPr fontAlgn="ctr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IN" sz="1600" dirty="0"/>
              <a:t>Categorise by </a:t>
            </a:r>
            <a:r>
              <a:rPr lang="en-IN" sz="1600" b="1" dirty="0"/>
              <a:t>sector</a:t>
            </a:r>
            <a:r>
              <a:rPr lang="en-IN" sz="1600" dirty="0"/>
              <a:t>, and whether </a:t>
            </a:r>
            <a:r>
              <a:rPr lang="en-IN" sz="1600" b="1" dirty="0"/>
              <a:t>nutrition-specific or nutrition-sensitive</a:t>
            </a:r>
          </a:p>
          <a:p>
            <a:pPr fontAlgn="ctr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IN" sz="1600" b="1" dirty="0"/>
              <a:t>Analyse patterns </a:t>
            </a:r>
            <a:r>
              <a:rPr lang="en-IN" sz="1600" dirty="0"/>
              <a:t>within budgets, and </a:t>
            </a:r>
            <a:r>
              <a:rPr lang="en-IN" sz="1600" b="1" dirty="0"/>
              <a:t>trends over time</a:t>
            </a:r>
          </a:p>
          <a:p>
            <a:pPr marL="0" indent="0" algn="just">
              <a:buFont typeface="Wingdings" pitchFamily="2" charset="2"/>
              <a:buNone/>
            </a:pPr>
            <a:endParaRPr lang="en-IN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5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32"/>
    </mc:Choice>
    <mc:Fallback xmlns="">
      <p:transition spd="slow" advTm="106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" name="Object 7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5882267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98" name="think-cell Slide" r:id="rId37" imgW="530" imgH="528" progId="TCLayout.ActiveDocument.1">
                  <p:embed/>
                </p:oleObj>
              </mc:Choice>
              <mc:Fallback>
                <p:oleObj name="think-cell Slide" r:id="rId37" imgW="530" imgH="528" progId="TCLayout.ActiveDocument.1">
                  <p:embed/>
                  <p:pic>
                    <p:nvPicPr>
                      <p:cNvPr id="71" name="Object 70" hidden="1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Rectangle 69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IN" sz="1100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2" name="Content Placeholder 2"/>
          <p:cNvSpPr txBox="1">
            <a:spLocks/>
          </p:cNvSpPr>
          <p:nvPr/>
        </p:nvSpPr>
        <p:spPr>
          <a:xfrm>
            <a:off x="320664" y="396550"/>
            <a:ext cx="8592032" cy="492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6B6"/>
              </a:buClr>
              <a:buFont typeface="Wingdings" pitchFamily="2" charset="2"/>
              <a:buChar char="§"/>
              <a:defRPr sz="20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8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6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4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2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IN" b="1" dirty="0">
                <a:solidFill>
                  <a:srgbClr val="00A6B6"/>
                </a:solidFill>
                <a:latin typeface="Museo Sans 500" panose="02000000000000000000" pitchFamily="50" charset="0"/>
              </a:rPr>
              <a:t>Financing for nutrition-</a:t>
            </a:r>
            <a:r>
              <a:rPr lang="en-IN" b="1" u="sng" dirty="0">
                <a:solidFill>
                  <a:srgbClr val="00A6B6"/>
                </a:solidFill>
                <a:latin typeface="Museo Sans 500" panose="02000000000000000000" pitchFamily="50" charset="0"/>
              </a:rPr>
              <a:t>sensitive</a:t>
            </a:r>
            <a:r>
              <a:rPr lang="en-IN" b="1" dirty="0">
                <a:solidFill>
                  <a:srgbClr val="00A6B6"/>
                </a:solidFill>
                <a:latin typeface="Museo Sans 500" panose="02000000000000000000" pitchFamily="50" charset="0"/>
              </a:rPr>
              <a:t> programmes is nearly 9x as large as for nutrition-</a:t>
            </a:r>
            <a:r>
              <a:rPr lang="en-IN" b="1" u="sng" dirty="0">
                <a:solidFill>
                  <a:srgbClr val="00A6B6"/>
                </a:solidFill>
                <a:latin typeface="Museo Sans 500" panose="02000000000000000000" pitchFamily="50" charset="0"/>
              </a:rPr>
              <a:t>specific,</a:t>
            </a:r>
            <a:r>
              <a:rPr lang="en-IN" b="1" dirty="0">
                <a:solidFill>
                  <a:srgbClr val="00A6B6"/>
                </a:solidFill>
                <a:latin typeface="Museo Sans 500" panose="02000000000000000000" pitchFamily="50" charset="0"/>
              </a:rPr>
              <a:t> and could be better leveraged</a:t>
            </a:r>
            <a:endParaRPr lang="en-IN" b="1" dirty="0"/>
          </a:p>
          <a:p>
            <a:pPr marL="0" indent="0" algn="just">
              <a:buFont typeface="Wingdings" pitchFamily="2" charset="2"/>
              <a:buNone/>
            </a:pPr>
            <a:endParaRPr lang="en-IN" b="1" dirty="0"/>
          </a:p>
          <a:p>
            <a:pPr marL="0" indent="0" algn="just">
              <a:buFont typeface="Wingdings" pitchFamily="2" charset="2"/>
              <a:buNone/>
            </a:pPr>
            <a:endParaRPr lang="en-IN" b="1" dirty="0"/>
          </a:p>
        </p:txBody>
      </p:sp>
      <p:graphicFrame>
        <p:nvGraphicFramePr>
          <p:cNvPr id="73" name="Object 72"/>
          <p:cNvGraphicFramePr>
            <a:graphicFrameLocks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511447424"/>
              </p:ext>
            </p:extLst>
          </p:nvPr>
        </p:nvGraphicFramePr>
        <p:xfrm>
          <a:off x="7200900" y="1828800"/>
          <a:ext cx="1539270" cy="3931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99" name="Chart" r:id="rId39" imgW="1539270" imgH="3931868" progId="MSGraph.Chart.8">
                  <p:embed followColorScheme="full"/>
                </p:oleObj>
              </mc:Choice>
              <mc:Fallback>
                <p:oleObj name="Chart" r:id="rId39" imgW="1539270" imgH="3931868" progId="MSGraph.Chart.8">
                  <p:embed followColorScheme="full"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7200900" y="1828800"/>
                        <a:ext cx="1539270" cy="39318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>
            <p:custDataLst>
              <p:tags r:id="rId5"/>
            </p:custDataLst>
          </p:nvPr>
        </p:nvCxnSpPr>
        <p:spPr bwMode="auto">
          <a:xfrm flipV="1">
            <a:off x="7486650" y="5260975"/>
            <a:ext cx="79375" cy="4445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2"/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7191375" y="5229225"/>
            <a:ext cx="269875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4E763452-278B-4B90-9D69-71EAE588541B}" type="datetime'NH''''''''''''''''''''''''''''''''M'''''''">
              <a:rPr lang="en-IN" altLang="en-US" sz="1000" smtClean="0">
                <a:sym typeface="+mn-lt"/>
              </a:rPr>
              <a:pPr marL="0" indent="0"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NHM</a:t>
            </a:fld>
            <a:endParaRPr lang="en-IN" sz="1000" dirty="0">
              <a:sym typeface="+mn-lt"/>
            </a:endParaRPr>
          </a:p>
        </p:txBody>
      </p:sp>
      <p:sp>
        <p:nvSpPr>
          <p:cNvPr id="79" name="Text Placeholder 2"/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7167563" y="2376488"/>
            <a:ext cx="29368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236AE6BC-0E32-4F7A-B820-5C5C1A4939A8}" type="datetime'''''''''''''''''''''''''''''''''''''''''''MD''''''''M'''''''">
              <a:rPr lang="en-IN" altLang="en-US" sz="1000" smtClean="0"/>
              <a:pPr/>
              <a:t>MDM</a:t>
            </a:fld>
            <a:endParaRPr lang="en-IN" sz="1000" dirty="0">
              <a:sym typeface="+mn-lt"/>
            </a:endParaRPr>
          </a:p>
        </p:txBody>
      </p:sp>
      <p:sp>
        <p:nvSpPr>
          <p:cNvPr id="76" name="Text Placeholder 2"/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5684838" y="2057400"/>
            <a:ext cx="1776413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A8C59F94-DE7A-4863-BFA0-EA9CFCBBDEF1}" type="datetime'O''ther n''''ut''rition''''-''sen''s''itive ''s''c''hemes '">
              <a:rPr lang="en-IN" altLang="en-US" sz="1000" smtClean="0"/>
              <a:pPr/>
              <a:t>Other nutrition-sensitive schemes </a:t>
            </a:fld>
            <a:endParaRPr lang="en-IN" sz="1000" dirty="0">
              <a:sym typeface="+mn-lt"/>
            </a:endParaRPr>
          </a:p>
        </p:txBody>
      </p:sp>
      <p:sp>
        <p:nvSpPr>
          <p:cNvPr id="81" name="Text Placeholder 2"/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7788275" y="5378450"/>
            <a:ext cx="361950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A6B6"/>
                </a:solidFill>
              </a14:hiddenFill>
            </a:ext>
          </a:extLst>
        </p:spPr>
        <p:txBody>
          <a:bodyPr vert="horz" wrap="none" lIns="20638" tIns="0" rIns="20638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F7B4D23F-7231-441D-936B-518900D0F706}" type="datetime'''''1,''''''''''''''''''''06''''''''''''9'''''''">
              <a:rPr lang="en-IN" altLang="en-US" sz="1100" smtClean="0">
                <a:solidFill>
                  <a:schemeClr val="bg1"/>
                </a:solidFill>
              </a:rPr>
              <a:pPr/>
              <a:t>1,069</a:t>
            </a:fld>
            <a:endParaRPr lang="en-IN" sz="11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89" name="Text Placeholder 2"/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6065838" y="2898775"/>
            <a:ext cx="1395413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F6404FD0-952B-4F0E-B18C-349EE0CAB805}" type="datetime'Oth''''''er a''''''gr''''''ic''u''ltur''e'' s''c''hem''''es '">
              <a:rPr lang="en-IN" altLang="en-US" sz="1000" smtClean="0"/>
              <a:pPr/>
              <a:t>Other agriculture schemes </a:t>
            </a:fld>
            <a:endParaRPr lang="en-IN" sz="1000" dirty="0">
              <a:sym typeface="+mn-lt"/>
            </a:endParaRPr>
          </a:p>
        </p:txBody>
      </p:sp>
      <p:sp>
        <p:nvSpPr>
          <p:cNvPr id="78" name="Text Placeholder 2"/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7610475" y="5749925"/>
            <a:ext cx="71755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45F47A91-0805-413A-96BB-99AB2A80952F}" type="datetime'''''2''''''''0''16-''''1''''''''''7'''''''''''' B''''E'''''">
              <a:rPr lang="en-IN" altLang="en-US" sz="1200" smtClean="0"/>
              <a:pPr/>
              <a:t>2016-17 BE</a:t>
            </a:fld>
            <a:endParaRPr lang="en-IN" sz="1200" dirty="0">
              <a:sym typeface="+mn-lt"/>
            </a:endParaRPr>
          </a:p>
        </p:txBody>
      </p:sp>
      <p:sp>
        <p:nvSpPr>
          <p:cNvPr id="88" name="Text Placeholder 2"/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7137400" y="3717925"/>
            <a:ext cx="32385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02AFF21A-9373-4BC7-BBD6-A1A524733E46}" type="datetime'''''''''''''''''''''W''''''''''''A''S''''''H'''''''''''''">
              <a:rPr lang="en-IN" altLang="en-US" sz="1000" smtClean="0"/>
              <a:pPr/>
              <a:t>WASH</a:t>
            </a:fld>
            <a:endParaRPr lang="en-IN" sz="1000" dirty="0">
              <a:sym typeface="+mn-lt"/>
            </a:endParaRPr>
          </a:p>
        </p:txBody>
      </p:sp>
      <p:sp>
        <p:nvSpPr>
          <p:cNvPr id="85" name="Text Placeholder 2"/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7224713" y="5432425"/>
            <a:ext cx="23653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FF808814-EA5E-4D15-843D-367C626D9F1C}" type="datetime'''''''''I''''''''''''''''''''C''''D''''''''S'''''''''''''">
              <a:rPr lang="en-IN" altLang="en-US" sz="1000" smtClean="0"/>
              <a:pPr marL="0" indent="0"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ICDS</a:t>
            </a:fld>
            <a:endParaRPr lang="en-IN" sz="1000" dirty="0">
              <a:sym typeface="+mn-lt"/>
            </a:endParaRPr>
          </a:p>
        </p:txBody>
      </p:sp>
      <p:sp>
        <p:nvSpPr>
          <p:cNvPr id="77" name="Text Placeholder 2"/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5867400" y="2582863"/>
            <a:ext cx="159385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9AD16154-F2C1-4AA0-93FE-020B2EDE6651}" type="datetime'Na''tiona''l'''''' Food Se''''curi''''''ty ''Mis''''s''i''on'">
              <a:rPr lang="en-IN" altLang="en-US" sz="1000" smtClean="0"/>
              <a:pPr/>
              <a:t>National Food Security Mission</a:t>
            </a:fld>
            <a:endParaRPr lang="en-IN" sz="1000" dirty="0">
              <a:sym typeface="+mn-lt"/>
            </a:endParaRPr>
          </a:p>
        </p:txBody>
      </p:sp>
      <p:sp>
        <p:nvSpPr>
          <p:cNvPr id="80" name="Text Placeholder 2"/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7753350" y="1749425"/>
            <a:ext cx="433388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0638" tIns="0" rIns="20638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EA54A729-360E-4A68-AEF9-1B2C2722AFAF}" type="datetime'''''''''''1''''''0'',''''''''''''''''''0''''9''''2'">
              <a:rPr lang="en-IN" altLang="en-US" sz="1100" smtClean="0"/>
              <a:pPr/>
              <a:t>10,092</a:t>
            </a:fld>
            <a:endParaRPr lang="en-IN" sz="1100" dirty="0">
              <a:sym typeface="+mn-lt"/>
            </a:endParaRPr>
          </a:p>
        </p:txBody>
      </p:sp>
      <p:sp>
        <p:nvSpPr>
          <p:cNvPr id="46" name="Text Placeholder 2"/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5832475" y="4627563"/>
            <a:ext cx="1628775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AE540942-DB03-457A-9539-5727A44C225A}" type="datetime'''NH''M (nutri''ti''''on''''''-''s''''ensi''ti''ve sh''''are)'">
              <a:rPr lang="en-IN" altLang="en-US" sz="1000" smtClean="0"/>
              <a:pPr/>
              <a:t>NHM (nutrition-sensitive share)</a:t>
            </a:fld>
            <a:endParaRPr lang="en-IN" sz="1000" dirty="0">
              <a:sym typeface="+mn-lt"/>
            </a:endParaRPr>
          </a:p>
        </p:txBody>
      </p:sp>
      <p:sp>
        <p:nvSpPr>
          <p:cNvPr id="45" name="Text Placeholder 2"/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7694613" y="5176838"/>
            <a:ext cx="184150" cy="168275"/>
          </a:xfrm>
          <a:prstGeom prst="rect">
            <a:avLst/>
          </a:prstGeom>
          <a:solidFill>
            <a:srgbClr val="007D88"/>
          </a:solidFill>
        </p:spPr>
        <p:txBody>
          <a:bodyPr vert="horz" wrap="none" lIns="20638" tIns="0" rIns="20638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5DFBF5E1-7861-46AF-B119-144968A163BA}" type="datetime'''3''''''''''''''''''''''''''''''''7'''''">
              <a:rPr lang="en-IN" altLang="en-US" sz="1100" smtClean="0">
                <a:solidFill>
                  <a:schemeClr val="bg1"/>
                </a:solidFill>
                <a:sym typeface="+mn-lt"/>
              </a:rPr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37</a:t>
            </a:fld>
            <a:endParaRPr lang="en-IN" sz="11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48" name="Text Placeholder 2"/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7788275" y="4619625"/>
            <a:ext cx="361950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0638" tIns="0" rIns="20638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A2A6CD23-0712-47DC-8278-5595DE71A8F7}" type="datetime'''''''''''''''''''''''1'',''''''''''''''''''''''794'">
              <a:rPr lang="en-IN" altLang="en-US" sz="1100" smtClean="0">
                <a:sym typeface="+mn-lt"/>
              </a:rPr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1,794</a:t>
            </a:fld>
            <a:endParaRPr lang="en-IN" sz="1100" dirty="0">
              <a:sym typeface="+mn-lt"/>
            </a:endParaRPr>
          </a:p>
        </p:txBody>
      </p:sp>
      <p:sp>
        <p:nvSpPr>
          <p:cNvPr id="50" name="Text Placeholder 2"/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8026400" y="5062538"/>
            <a:ext cx="255588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0638" tIns="0" rIns="20638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1A973FCD-BC73-478F-9BBA-D93BE25E33C8}" type="datetime'''''''''''''''''''''''''''5''''''''''99'''''''''''''">
              <a:rPr lang="en-IN" altLang="en-US" sz="1100" smtClean="0">
                <a:sym typeface="+mn-lt"/>
              </a:rPr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599</a:t>
            </a:fld>
            <a:endParaRPr lang="en-IN" sz="1100" dirty="0">
              <a:sym typeface="+mn-lt"/>
            </a:endParaRPr>
          </a:p>
        </p:txBody>
      </p:sp>
      <p:sp>
        <p:nvSpPr>
          <p:cNvPr id="49" name="Text Placeholder 2"/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5865813" y="5026025"/>
            <a:ext cx="159543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BF0F27DF-E0F1-450A-8C51-F09EFB5F34C2}" type="datetime'I''CDS ''(''''''''nutr''ition''-sensi''t''ive ''sh''''ar''e)'">
              <a:rPr lang="en-IN" altLang="en-US" sz="1000" smtClean="0"/>
              <a:pPr/>
              <a:t>ICDS (nutrition-sensitive share)</a:t>
            </a:fld>
            <a:endParaRPr lang="en-IN" sz="1000" dirty="0">
              <a:sym typeface="+mn-lt"/>
            </a:endParaRPr>
          </a:p>
        </p:txBody>
      </p:sp>
      <p:sp>
        <p:nvSpPr>
          <p:cNvPr id="93" name="Text Placeholder 2"/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7831138" y="2362200"/>
            <a:ext cx="277813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</a:extLst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0EF18674-3AA4-498F-8F03-E3AA00B1698F}" type="datetime'''''''''''''''''''''''''7''''''0''''9'''''''''''''''''''''">
              <a:rPr lang="en-IN" altLang="en-US" sz="1200" smtClean="0"/>
              <a:pPr/>
              <a:t>709</a:t>
            </a:fld>
            <a:endParaRPr lang="en-IN" sz="1200" dirty="0">
              <a:sym typeface="+mn-lt"/>
            </a:endParaRPr>
          </a:p>
        </p:txBody>
      </p:sp>
      <p:sp>
        <p:nvSpPr>
          <p:cNvPr id="91" name="Text Placeholder 2"/>
          <p:cNvSpPr>
            <a:spLocks noGrp="1"/>
          </p:cNvSpPr>
          <p:nvPr>
            <p:custDataLst>
              <p:tags r:id="rId22"/>
            </p:custDataLst>
          </p:nvPr>
        </p:nvSpPr>
        <p:spPr bwMode="gray">
          <a:xfrm>
            <a:off x="7772400" y="2884488"/>
            <a:ext cx="39370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808080"/>
                </a:solidFill>
              </a14:hiddenFill>
            </a:ext>
          </a:extLst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1B56D5D8-879E-4FDE-9B80-5F42F44E783C}" type="datetime'''''1'''''''',''''''''''3''''''''''''''''1''''''''''3'''''">
              <a:rPr lang="en-IN" altLang="en-US" sz="1200" smtClean="0">
                <a:solidFill>
                  <a:schemeClr val="bg1"/>
                </a:solidFill>
              </a:rPr>
              <a:pPr/>
              <a:t>1,313</a:t>
            </a:fld>
            <a:endParaRPr lang="en-IN" sz="12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94" name="Text Placeholder 2"/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7831138" y="2568575"/>
            <a:ext cx="277813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969696"/>
                </a:solidFill>
              </a14:hiddenFill>
            </a:ext>
          </a:extLst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E154719B-730A-41B5-A048-E5B53238A80A}" type="datetime'''4''''''''''''''''''0''''''''2'''''''''''''''''''">
              <a:rPr lang="en-IN" altLang="en-US" sz="1200" smtClean="0">
                <a:solidFill>
                  <a:schemeClr val="bg1"/>
                </a:solidFill>
              </a:rPr>
              <a:pPr/>
              <a:t>402</a:t>
            </a:fld>
            <a:endParaRPr lang="en-IN" sz="12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83" name="Text Placeholder 2"/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7788275" y="3709988"/>
            <a:ext cx="361950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515151"/>
                </a:solidFill>
              </a14:hiddenFill>
            </a:ext>
          </a:extLst>
        </p:spPr>
        <p:txBody>
          <a:bodyPr vert="horz" wrap="none" lIns="20638" tIns="0" rIns="20638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235A0F9E-FEEA-459C-95EB-2ECA5110D95F}" type="datetime'''''''3,''''''1''''''''''''''3''''1'''">
              <a:rPr lang="en-IN" altLang="en-US" sz="1100" smtClean="0">
                <a:solidFill>
                  <a:schemeClr val="bg1"/>
                </a:solidFill>
              </a:rPr>
              <a:pPr/>
              <a:t>3,131</a:t>
            </a:fld>
            <a:endParaRPr lang="en-IN" sz="11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92" name="Text Placeholder 2"/>
          <p:cNvSpPr>
            <a:spLocks noGrp="1"/>
          </p:cNvSpPr>
          <p:nvPr>
            <p:custDataLst>
              <p:tags r:id="rId25"/>
            </p:custDataLst>
          </p:nvPr>
        </p:nvSpPr>
        <p:spPr bwMode="gray">
          <a:xfrm>
            <a:off x="7788275" y="2049463"/>
            <a:ext cx="361950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0E0E0"/>
                </a:solidFill>
              </a14:hiddenFill>
            </a:ext>
          </a:extLst>
        </p:spPr>
        <p:txBody>
          <a:bodyPr vert="horz" wrap="none" lIns="20638" tIns="0" rIns="20638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1EA26E9A-9640-4DDF-B136-5AC138A3A94B}" type="datetime'''1'''''''''',0''3''''''''7'''''''''''''''''''''''''''''''''''">
              <a:rPr lang="en-IN" altLang="en-US" sz="1100" smtClean="0"/>
              <a:pPr/>
              <a:t>1,037</a:t>
            </a:fld>
            <a:endParaRPr lang="en-IN" sz="1100" dirty="0">
              <a:sym typeface="+mn-lt"/>
            </a:endParaRPr>
          </a:p>
        </p:txBody>
      </p:sp>
      <p:graphicFrame>
        <p:nvGraphicFramePr>
          <p:cNvPr id="95" name="Object 94"/>
          <p:cNvGraphicFramePr>
            <a:graphicFrameLocks/>
          </p:cNvGraphicFramePr>
          <p:nvPr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535758465"/>
              </p:ext>
            </p:extLst>
          </p:nvPr>
        </p:nvGraphicFramePr>
        <p:xfrm>
          <a:off x="4191000" y="1828800"/>
          <a:ext cx="1669002" cy="3931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00" name="Chart" r:id="rId41" imgW="1669002" imgH="3931868" progId="MSGraph.Chart.8">
                  <p:embed followColorScheme="full"/>
                </p:oleObj>
              </mc:Choice>
              <mc:Fallback>
                <p:oleObj name="Chart" r:id="rId41" imgW="1669002" imgH="3931868" progId="MSGraph.Chart.8">
                  <p:embed followColorScheme="full"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4191000" y="1828800"/>
                        <a:ext cx="1669002" cy="39318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" name="Text Placeholder 2"/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3581400" y="5383213"/>
            <a:ext cx="923925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4D06E1C1-490C-42E4-BB46-98C9BF51C01A}" type="datetime'''N''utri''''t''i''''''o''''''''''''n-Spe''c''''ifi''''''c'''">
              <a:rPr lang="en-IN" altLang="en-US" sz="1000" b="1" smtClean="0"/>
              <a:pPr/>
              <a:t>Nutrition-Specific</a:t>
            </a:fld>
            <a:endParaRPr lang="en-IN" sz="1000" b="1" dirty="0">
              <a:sym typeface="+mn-lt"/>
            </a:endParaRPr>
          </a:p>
        </p:txBody>
      </p:sp>
      <p:sp>
        <p:nvSpPr>
          <p:cNvPr id="96" name="Text Placeholder 2"/>
          <p:cNvSpPr>
            <a:spLocks noGrp="1"/>
          </p:cNvSpPr>
          <p:nvPr>
            <p:custDataLst>
              <p:tags r:id="rId28"/>
            </p:custDataLst>
          </p:nvPr>
        </p:nvSpPr>
        <p:spPr bwMode="auto">
          <a:xfrm>
            <a:off x="3506788" y="3524250"/>
            <a:ext cx="99853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7F7C77F2-A0AC-40BE-8D7E-F479F597D315}" type="datetime'N''u''t''rit''i''''''''''''''''o''n-''''S''''e''''n''sitive'''">
              <a:rPr lang="en-IN" altLang="en-US" sz="1000" b="1" smtClean="0"/>
              <a:pPr/>
              <a:t>Nutrition-Sensitive</a:t>
            </a:fld>
            <a:endParaRPr lang="en-IN" sz="1000" b="1" dirty="0">
              <a:sym typeface="+mn-lt"/>
            </a:endParaRPr>
          </a:p>
        </p:txBody>
      </p:sp>
      <p:sp>
        <p:nvSpPr>
          <p:cNvPr id="99" name="Text Placeholder 2"/>
          <p:cNvSpPr>
            <a:spLocks noGrp="1"/>
          </p:cNvSpPr>
          <p:nvPr>
            <p:custDataLst>
              <p:tags r:id="rId29"/>
            </p:custDataLst>
          </p:nvPr>
        </p:nvSpPr>
        <p:spPr bwMode="gray">
          <a:xfrm>
            <a:off x="4827588" y="1749425"/>
            <a:ext cx="433388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0638" tIns="0" rIns="20638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066C3EFE-5959-4A2D-A166-A1843A8C3821}" type="datetime'''1''0'''',''''''0''''''''''''''''''''''''''9''''''''''''2'">
              <a:rPr lang="en-IN" altLang="en-US" sz="1100" smtClean="0"/>
              <a:pPr/>
              <a:t>10,092</a:t>
            </a:fld>
            <a:endParaRPr lang="en-IN" sz="1100" dirty="0">
              <a:sym typeface="+mn-lt"/>
            </a:endParaRPr>
          </a:p>
        </p:txBody>
      </p:sp>
      <p:sp>
        <p:nvSpPr>
          <p:cNvPr id="97" name="Text Placeholder 2"/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>
            <a:off x="4684713" y="5749925"/>
            <a:ext cx="71755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F4F18D54-0A9B-4F79-93D6-D9B01DA84338}" type="datetime'''''''''2''0''1''''''''6''-''''17'''''''''''''''' BE'''''''">
              <a:rPr lang="en-IN" altLang="en-US" sz="1200" smtClean="0"/>
              <a:pPr/>
              <a:t>2016-17 BE</a:t>
            </a:fld>
            <a:endParaRPr lang="en-IN" sz="1200" dirty="0">
              <a:sym typeface="+mn-lt"/>
            </a:endParaRPr>
          </a:p>
        </p:txBody>
      </p:sp>
      <p:sp>
        <p:nvSpPr>
          <p:cNvPr id="101" name="Text Placeholder 2"/>
          <p:cNvSpPr>
            <a:spLocks noGrp="1"/>
          </p:cNvSpPr>
          <p:nvPr>
            <p:custDataLst>
              <p:tags r:id="rId31"/>
            </p:custDataLst>
          </p:nvPr>
        </p:nvSpPr>
        <p:spPr bwMode="gray">
          <a:xfrm>
            <a:off x="4859338" y="3432175"/>
            <a:ext cx="369888" cy="33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0638" tIns="0" rIns="20638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CA6C8C6F-C2C5-4AE8-8BAF-4B2C3957901C}" type="datetime'''''''''''''''''''''''''''''''''''''8,''''''''98''''''7'''''">
              <a:rPr lang="en-IN" altLang="en-US" sz="1100" b="1" smtClean="0"/>
              <a:pPr/>
              <a:t>8,987</a:t>
            </a:fld>
            <a:r>
              <a:rPr lang="en-IN" altLang="en-US" sz="1100" b="1" dirty="0"/>
              <a:t/>
            </a:r>
            <a:br>
              <a:rPr lang="en-IN" altLang="en-US" sz="1100" b="1" dirty="0"/>
            </a:br>
            <a:r>
              <a:rPr lang="en-IN" altLang="en-US" sz="1100" dirty="0"/>
              <a:t>(</a:t>
            </a:r>
            <a:fld id="{1D4AAFCE-0F68-434C-BF01-E2CCEEABC446}" type="datetime'''''8''''9''''''%'''''''''''''''''''''''''''''''''''''">
              <a:rPr lang="en-IN" altLang="en-US" sz="1100" smtClean="0"/>
              <a:pPr/>
              <a:t>89%</a:t>
            </a:fld>
            <a:r>
              <a:rPr lang="en-IN" altLang="en-US" sz="1100" dirty="0"/>
              <a:t>)</a:t>
            </a:r>
            <a:endParaRPr lang="en-IN" sz="1100" dirty="0">
              <a:sym typeface="+mn-lt"/>
            </a:endParaRPr>
          </a:p>
        </p:txBody>
      </p:sp>
      <p:sp>
        <p:nvSpPr>
          <p:cNvPr id="100" name="Text Placeholder 2"/>
          <p:cNvSpPr>
            <a:spLocks noGrp="1"/>
          </p:cNvSpPr>
          <p:nvPr>
            <p:custDataLst>
              <p:tags r:id="rId32"/>
            </p:custDataLst>
          </p:nvPr>
        </p:nvSpPr>
        <p:spPr bwMode="gray">
          <a:xfrm>
            <a:off x="4859338" y="5291138"/>
            <a:ext cx="369888" cy="33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0638" tIns="0" rIns="20638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F4BDC9AD-3325-4437-92DD-2ECB9506447B}" type="datetime'''''''''''''''''''''1,''''''''''''''1''0''6'''">
              <a:rPr lang="en-IN" altLang="en-US" sz="1100" b="1" smtClean="0">
                <a:solidFill>
                  <a:schemeClr val="bg1"/>
                </a:solidFill>
              </a:rPr>
              <a:pPr/>
              <a:t>1,106</a:t>
            </a:fld>
            <a:r>
              <a:rPr lang="en-IN" altLang="en-US" sz="1100" b="1" dirty="0">
                <a:solidFill>
                  <a:schemeClr val="bg1"/>
                </a:solidFill>
              </a:rPr>
              <a:t/>
            </a:r>
            <a:br>
              <a:rPr lang="en-IN" altLang="en-US" sz="1100" b="1" dirty="0">
                <a:solidFill>
                  <a:schemeClr val="bg1"/>
                </a:solidFill>
              </a:rPr>
            </a:br>
            <a:r>
              <a:rPr lang="en-IN" altLang="en-US" sz="1100" dirty="0">
                <a:solidFill>
                  <a:schemeClr val="bg1"/>
                </a:solidFill>
              </a:rPr>
              <a:t>(</a:t>
            </a:r>
            <a:fld id="{BC885A0E-458C-44CA-A4F4-E1A0F3BC055F}" type="datetime'''''''''1''1''''''%'''''''''''''''''''''''''''''''''''''">
              <a:rPr lang="en-IN" altLang="en-US" sz="1100" smtClean="0">
                <a:solidFill>
                  <a:schemeClr val="bg1"/>
                </a:solidFill>
              </a:rPr>
              <a:pPr/>
              <a:t>11%</a:t>
            </a:fld>
            <a:r>
              <a:rPr lang="en-IN" altLang="en-US" sz="1100" dirty="0">
                <a:solidFill>
                  <a:schemeClr val="bg1"/>
                </a:solidFill>
              </a:rPr>
              <a:t>)</a:t>
            </a:r>
            <a:endParaRPr lang="en-IN" sz="1100" dirty="0">
              <a:solidFill>
                <a:schemeClr val="bg1"/>
              </a:solidFill>
              <a:sym typeface="+mn-lt"/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>
            <a:off x="5461307" y="1934975"/>
            <a:ext cx="210312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471037" y="5247568"/>
            <a:ext cx="210312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93980" y="417310"/>
            <a:ext cx="274320" cy="27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686175" y="1223244"/>
            <a:ext cx="4951983" cy="307777"/>
          </a:xfrm>
          <a:prstGeom prst="rect">
            <a:avLst/>
          </a:prstGeom>
          <a:solidFill>
            <a:schemeClr val="bg2"/>
          </a:solidFill>
          <a:effectLst>
            <a:outerShdw dist="25400" dir="5400000" algn="t" rotWithShape="0">
              <a:schemeClr val="tx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useo Sans 300" panose="02000000000000000000" pitchFamily="50" charset="0"/>
              </a:rPr>
              <a:t>Nutrition financing by type and sector (crores </a:t>
            </a:r>
            <a:r>
              <a:rPr kumimoji="0" lang="en-IN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useo Sans 300" panose="02000000000000000000" pitchFamily="50" charset="0"/>
                <a:cs typeface="Museo Slab 300"/>
              </a:rPr>
              <a:t>₹</a:t>
            </a:r>
            <a:r>
              <a:rPr kumimoji="0" lang="en-IN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useo Sans 300" panose="02000000000000000000" pitchFamily="50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7395" y="3886468"/>
            <a:ext cx="2784094" cy="954107"/>
          </a:xfrm>
          <a:prstGeom prst="rect">
            <a:avLst/>
          </a:prstGeom>
          <a:solidFill>
            <a:srgbClr val="007D88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IN" sz="1400" b="1" u="sng" dirty="0">
                <a:solidFill>
                  <a:schemeClr val="bg2"/>
                </a:solidFill>
                <a:latin typeface="Museo Slab 300" panose="02000000000000000000" pitchFamily="50" charset="0"/>
              </a:rPr>
              <a:t>Nutrition-specific</a:t>
            </a:r>
            <a:r>
              <a:rPr lang="en-IN" sz="1400" dirty="0">
                <a:solidFill>
                  <a:schemeClr val="bg2"/>
                </a:solidFill>
                <a:latin typeface="Museo Slab 300" panose="02000000000000000000" pitchFamily="50" charset="0"/>
              </a:rPr>
              <a:t> programmes address the </a:t>
            </a:r>
            <a:r>
              <a:rPr lang="en-IN" sz="1400" b="1" u="sng" dirty="0">
                <a:solidFill>
                  <a:schemeClr val="bg2"/>
                </a:solidFill>
                <a:latin typeface="Museo Slab 300" panose="02000000000000000000" pitchFamily="50" charset="0"/>
              </a:rPr>
              <a:t>immediate causes </a:t>
            </a:r>
            <a:r>
              <a:rPr lang="en-IN" sz="1400" dirty="0">
                <a:solidFill>
                  <a:schemeClr val="bg2"/>
                </a:solidFill>
                <a:latin typeface="Museo Slab 300" panose="02000000000000000000" pitchFamily="50" charset="0"/>
              </a:rPr>
              <a:t>of foetal and child nutrition, e.g.: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7395" y="1972369"/>
            <a:ext cx="2784093" cy="954107"/>
          </a:xfrm>
          <a:prstGeom prst="rect">
            <a:avLst/>
          </a:prstGeom>
          <a:solidFill>
            <a:srgbClr val="D6D7D9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IN" sz="1400" b="1" u="sng" dirty="0">
                <a:latin typeface="Museo Slab 300" panose="02000000000000000000" pitchFamily="50" charset="0"/>
              </a:rPr>
              <a:t>Nutrition-sensitive</a:t>
            </a:r>
            <a:r>
              <a:rPr lang="en-IN" sz="1400" dirty="0">
                <a:latin typeface="Museo Slab 300" panose="02000000000000000000" pitchFamily="50" charset="0"/>
              </a:rPr>
              <a:t> programmes address the </a:t>
            </a:r>
            <a:r>
              <a:rPr lang="en-IN" sz="1400" b="1" u="sng" dirty="0">
                <a:latin typeface="Museo Slab 300" panose="02000000000000000000" pitchFamily="50" charset="0"/>
              </a:rPr>
              <a:t>underlying causes </a:t>
            </a:r>
            <a:r>
              <a:rPr lang="en-IN" sz="1400" dirty="0">
                <a:latin typeface="Museo Slab 300" panose="02000000000000000000" pitchFamily="50" charset="0"/>
              </a:rPr>
              <a:t>of foetal and child nutrition, e.g.: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77395" y="2928116"/>
            <a:ext cx="2784093" cy="830997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IN" sz="1200" dirty="0">
                <a:latin typeface="Museo Slab 300" panose="02000000000000000000" pitchFamily="50" charset="0"/>
              </a:rPr>
              <a:t>Food security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IN" sz="1200" dirty="0">
                <a:latin typeface="Museo Slab 300" panose="02000000000000000000" pitchFamily="50" charset="0"/>
              </a:rPr>
              <a:t>Adequate caregiving resources 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IN" sz="1200" dirty="0">
                <a:latin typeface="Museo Slab 300" panose="02000000000000000000" pitchFamily="50" charset="0"/>
              </a:rPr>
              <a:t>Access to health services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IN" sz="1200" dirty="0">
                <a:latin typeface="Museo Slab 300" panose="02000000000000000000" pitchFamily="50" charset="0"/>
              </a:rPr>
              <a:t>Safe &amp; hygienic environment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7395" y="4848157"/>
            <a:ext cx="2784093" cy="830997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IN" sz="1200" dirty="0">
                <a:latin typeface="Museo Slab 300" panose="02000000000000000000" pitchFamily="50" charset="0"/>
              </a:rPr>
              <a:t>Adequate food &amp; nutrient intake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IN" sz="1200" dirty="0">
                <a:latin typeface="Museo Slab 300" panose="02000000000000000000" pitchFamily="50" charset="0"/>
              </a:rPr>
              <a:t>Feeding, caregiving and parenting practices 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IN" sz="1200" dirty="0">
                <a:latin typeface="Museo Slab 300" panose="02000000000000000000" pitchFamily="50" charset="0"/>
              </a:rPr>
              <a:t>Low burden of infectious disease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68300" y="1223244"/>
            <a:ext cx="2793188" cy="307777"/>
          </a:xfrm>
          <a:prstGeom prst="rect">
            <a:avLst/>
          </a:prstGeom>
          <a:solidFill>
            <a:schemeClr val="bg2"/>
          </a:solidFill>
          <a:effectLst>
            <a:outerShdw dist="25400" dir="5400000" algn="t" rotWithShape="0">
              <a:schemeClr val="tx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useo Sans 300" panose="02000000000000000000" pitchFamily="50" charset="0"/>
              </a:rPr>
              <a:t>Nutrition programme types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3251" y="6185662"/>
            <a:ext cx="803490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dirty="0">
                <a:latin typeface="Museo Slab 300" panose="02000000000000000000" pitchFamily="50" charset="0"/>
              </a:rPr>
              <a:t>Notes:</a:t>
            </a:r>
          </a:p>
          <a:p>
            <a:r>
              <a:rPr lang="en-IN" sz="1050" dirty="0">
                <a:latin typeface="Museo Slab 300" panose="02000000000000000000" pitchFamily="50" charset="0"/>
              </a:rPr>
              <a:t>1. Full value of PDS not included here, as not available in state-level budgets. Based on analysis by Chakrabarti &amp; Rajkhowa (2015), the approximate value of the PDS cereal subsidy in Rajasthan is 1,700 crores, before delivery costs</a:t>
            </a:r>
            <a:endParaRPr lang="en-IN" sz="1400" dirty="0">
              <a:latin typeface="Museo Slab 300" panose="02000000000000000000" pitchFamily="50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7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72"/>
    </mc:Choice>
    <mc:Fallback xmlns="">
      <p:transition spd="slow" advTm="44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" name="Object 7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9508387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48" name="think-cell Slide" r:id="rId35" imgW="530" imgH="528" progId="TCLayout.ActiveDocument.1">
                  <p:embed/>
                </p:oleObj>
              </mc:Choice>
              <mc:Fallback>
                <p:oleObj name="think-cell Slide" r:id="rId35" imgW="530" imgH="52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Rectangle 69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IN" sz="1400" b="1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3855904" y="5622583"/>
            <a:ext cx="2419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i="1" u="sng" dirty="0"/>
              <a:t>Transition to devolution</a:t>
            </a:r>
            <a:endParaRPr lang="en-IN" i="1" u="sng" dirty="0"/>
          </a:p>
        </p:txBody>
      </p:sp>
      <p:graphicFrame>
        <p:nvGraphicFramePr>
          <p:cNvPr id="25" name="Object 24"/>
          <p:cNvGraphicFramePr>
            <a:graphicFrameLocks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848551021"/>
              </p:ext>
            </p:extLst>
          </p:nvPr>
        </p:nvGraphicFramePr>
        <p:xfrm>
          <a:off x="723900" y="2247900"/>
          <a:ext cx="6987555" cy="3170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49" name="Chart" r:id="rId37" imgW="6987555" imgH="3170042" progId="MSGraph.Chart.8">
                  <p:embed followColorScheme="full"/>
                </p:oleObj>
              </mc:Choice>
              <mc:Fallback>
                <p:oleObj name="Chart" r:id="rId37" imgW="6987555" imgH="3170042" progId="MSGraph.Chart.8">
                  <p:embed followColorScheme="full"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723900" y="2247900"/>
                        <a:ext cx="6987555" cy="31700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" name="Text Placeholder 2"/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1912938" y="2625725"/>
            <a:ext cx="39370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155F4064-CB1D-40D2-A264-1431F038E92F}" type="datetime'''''''''''''''''''9'',''3''''''''''''''''7''''9'''''''''''''">
              <a:rPr lang="en-IN" altLang="en-US" sz="1200" smtClean="0">
                <a:sym typeface="+mn-lt"/>
              </a:rPr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9,379</a:t>
            </a:fld>
            <a:endParaRPr lang="en-IN" sz="1200" dirty="0">
              <a:sym typeface="+mn-lt"/>
            </a:endParaRPr>
          </a:p>
        </p:txBody>
      </p:sp>
      <p:sp>
        <p:nvSpPr>
          <p:cNvPr id="99" name="Text Placeholder 2"/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1912938" y="5102225"/>
            <a:ext cx="39370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1836A0ED-096C-4D0C-BECE-2ECA4D827F7C}" type="datetime'''''''''''''''''''''''''1,''''''''''''''''''00''''6'''">
              <a:rPr lang="en-IN" altLang="en-US" sz="1200" smtClean="0">
                <a:solidFill>
                  <a:schemeClr val="bg1"/>
                </a:solidFill>
                <a:sym typeface="+mn-lt"/>
              </a:rPr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1,006</a:t>
            </a:fld>
            <a:endParaRPr lang="en-IN" sz="12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111" name="Text Placeholder 2"/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985838" y="2238375"/>
            <a:ext cx="549275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3A2789B0-249A-4856-94E3-A8C0B0618307}" type="datetime'''1''''0'''''''''''''''''',''''''''''''7''''''''2''8'''''''''">
              <a:rPr lang="en-IN" altLang="en-US" sz="1400" b="1" smtClean="0">
                <a:sym typeface="+mn-lt"/>
              </a:rPr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10,728</a:t>
            </a:fld>
            <a:endParaRPr lang="en-IN" sz="1400" b="1" dirty="0">
              <a:sym typeface="+mn-lt"/>
            </a:endParaRPr>
          </a:p>
        </p:txBody>
      </p:sp>
      <p:sp>
        <p:nvSpPr>
          <p:cNvPr id="98" name="Text Placeholder 2"/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1063625" y="3638550"/>
            <a:ext cx="39370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D6BCFF84-345A-41C7-B6C8-F0AC663EFBEB}" type="datetime'''''''''''9'',''''''''''''''''''''''''''4''''''''''5''0'">
              <a:rPr lang="en-IN" altLang="en-US" sz="1200" smtClean="0">
                <a:sym typeface="+mn-lt"/>
              </a:rPr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9,450</a:t>
            </a:fld>
            <a:endParaRPr lang="en-IN" sz="1200" dirty="0">
              <a:sym typeface="+mn-lt"/>
            </a:endParaRPr>
          </a:p>
        </p:txBody>
      </p:sp>
      <p:sp>
        <p:nvSpPr>
          <p:cNvPr id="49" name="Text Placeholder 4"/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901700" y="5414963"/>
            <a:ext cx="71755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03505A94-3E95-4C95-8E36-06DF701283EA}" type="datetime'''''2''''0''14''''''''-''1''''''5 ''B''''''''E'''''">
              <a:rPr lang="en-IN" altLang="en-US" sz="1200"/>
              <a:pPr/>
              <a:t>2014-15 BE</a:t>
            </a:fld>
            <a:endParaRPr lang="en-IN" sz="1200" dirty="0">
              <a:sym typeface="+mn-lt"/>
            </a:endParaRPr>
          </a:p>
        </p:txBody>
      </p:sp>
      <p:sp>
        <p:nvSpPr>
          <p:cNvPr id="100" name="Text Placeholder 2"/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1912938" y="3856038"/>
            <a:ext cx="39370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95980CE9-BB13-44E4-8801-41E7421395D3}" type="datetime'''''''''8'''''''''''''''''''''''''''',''37''''3'''''">
              <a:rPr lang="en-IN" altLang="en-US" sz="1200" smtClean="0">
                <a:sym typeface="+mn-lt"/>
              </a:rPr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8,373</a:t>
            </a:fld>
            <a:endParaRPr lang="en-IN" sz="1200" dirty="0">
              <a:sym typeface="+mn-lt"/>
            </a:endParaRPr>
          </a:p>
        </p:txBody>
      </p:sp>
      <p:sp>
        <p:nvSpPr>
          <p:cNvPr id="97" name="Text Placeholder 2"/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1031875" y="5048250"/>
            <a:ext cx="458788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D55AF6B6-891B-467A-B736-4B5AB65C873A}" type="datetime'1'''''''''''''''''''''''''''',''''''''''''2''''''7''8'''''">
              <a:rPr lang="en-IN" altLang="en-US" sz="1400" b="1" smtClean="0">
                <a:solidFill>
                  <a:schemeClr val="bg1"/>
                </a:solidFill>
                <a:sym typeface="+mn-lt"/>
              </a:rPr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1,278</a:t>
            </a:fld>
            <a:endParaRPr lang="en-IN" sz="1400" b="1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51" name="Text Placeholder 5"/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1751013" y="5414963"/>
            <a:ext cx="71755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E25945A2-69DB-4D28-801D-B197A491DE50}" type="datetime'''''''''''2''01''''''''''''''''4''''''''''''-1''''5 ''R''E'">
              <a:rPr lang="en-IN" altLang="en-US" sz="1200"/>
              <a:pPr/>
              <a:t>2014-15 RE</a:t>
            </a:fld>
            <a:endParaRPr lang="en-IN" sz="1200" dirty="0">
              <a:sym typeface="+mn-lt"/>
            </a:endParaRPr>
          </a:p>
        </p:txBody>
      </p:sp>
      <p:sp>
        <p:nvSpPr>
          <p:cNvPr id="104" name="Text Placeholder 2"/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4454525" y="3767138"/>
            <a:ext cx="39370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AA097BE9-9575-44D3-BAD7-6A6E8F218166}" type="datetime'''''''''8'''''''''''''''''''''',''''''9''''3''''''''2'''''">
              <a:rPr lang="en-IN" altLang="en-US" sz="1200" smtClean="0">
                <a:sym typeface="+mn-lt"/>
              </a:rPr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8,932</a:t>
            </a:fld>
            <a:endParaRPr lang="en-IN" sz="1200" dirty="0">
              <a:sym typeface="+mn-lt"/>
            </a:endParaRPr>
          </a:p>
        </p:txBody>
      </p:sp>
      <p:sp>
        <p:nvSpPr>
          <p:cNvPr id="114" name="Text Placeholder 2"/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4414838" y="2465388"/>
            <a:ext cx="473075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558B366C-B3DC-42B8-8E5B-2A2885C4DE3D}" type="datetime'''''10'''''''''',''0''''''''''''''''''''0''''''0'''''">
              <a:rPr lang="en-IN" altLang="en-US" sz="1200" b="1" smtClean="0">
                <a:sym typeface="+mn-lt"/>
              </a:rPr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10,000</a:t>
            </a:fld>
            <a:endParaRPr lang="en-IN" sz="1200" b="1" dirty="0">
              <a:sym typeface="+mn-lt"/>
            </a:endParaRPr>
          </a:p>
        </p:txBody>
      </p:sp>
      <p:sp>
        <p:nvSpPr>
          <p:cNvPr id="45" name="Text Placeholder 5"/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2597150" y="5414963"/>
            <a:ext cx="72390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22F263B5-A507-455E-B597-D8601BF2B8E5}" type="datetime'''''''''2''0''14-''''1''5'''''''''''''''''''' ''''A''E'''''''">
              <a:rPr lang="en-IN" altLang="en-US" sz="1200"/>
              <a:pPr/>
              <a:t>2014-15 AE</a:t>
            </a:fld>
            <a:endParaRPr lang="en-IN" sz="1200" dirty="0">
              <a:sym typeface="+mn-lt"/>
            </a:endParaRPr>
          </a:p>
        </p:txBody>
      </p:sp>
      <p:sp>
        <p:nvSpPr>
          <p:cNvPr id="113" name="Text Placeholder 2"/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2762250" y="2930525"/>
            <a:ext cx="39370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4FBD4318-A471-493E-8109-31A39B8D607B}" type="datetime'''''''''''8'''''''',''''''''2''3''''''''''''''''''''''''''2'''">
              <a:rPr lang="en-IN" altLang="en-US" sz="1200" smtClean="0">
                <a:sym typeface="+mn-lt"/>
              </a:rPr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8,232</a:t>
            </a:fld>
            <a:endParaRPr lang="en-IN" sz="1200" dirty="0">
              <a:sym typeface="+mn-lt"/>
            </a:endParaRPr>
          </a:p>
        </p:txBody>
      </p:sp>
      <p:sp>
        <p:nvSpPr>
          <p:cNvPr id="101" name="Text Placeholder 2"/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2820988" y="5105400"/>
            <a:ext cx="277813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A100B1EF-C6D3-4D23-B3CA-F7D90D878A4F}" type="datetime'''''''9''''''''''7''''''5'''''''''''''''''''">
              <a:rPr lang="en-IN" altLang="en-US" sz="1200" smtClean="0">
                <a:solidFill>
                  <a:schemeClr val="bg1"/>
                </a:solidFill>
                <a:sym typeface="+mn-lt"/>
              </a:rPr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975</a:t>
            </a:fld>
            <a:endParaRPr lang="en-IN" sz="12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102" name="Text Placeholder 2"/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2762250" y="4011613"/>
            <a:ext cx="39370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7459B12D-3098-40BD-814D-AF70BC51B5A3}" type="datetime'''''''''''7'''''''''''',''''''''''2''58'''''''''''''''''''">
              <a:rPr lang="en-IN" altLang="en-US" sz="1200" smtClean="0">
                <a:sym typeface="+mn-lt"/>
              </a:rPr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7,258</a:t>
            </a:fld>
            <a:endParaRPr lang="en-IN" sz="1200" dirty="0">
              <a:sym typeface="+mn-lt"/>
            </a:endParaRPr>
          </a:p>
        </p:txBody>
      </p:sp>
      <p:sp>
        <p:nvSpPr>
          <p:cNvPr id="116" name="Text Placeholder 2"/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6921500" y="2405063"/>
            <a:ext cx="549275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C1C3B707-D2EA-4FDD-98DF-AF864D43FB28}" type="datetime'''''''''''''''''''1''''''''''0'''''''',''''0''92'''''''''''''">
              <a:rPr lang="en-IN" altLang="en-US" sz="1400" b="1" smtClean="0">
                <a:sym typeface="+mn-lt"/>
              </a:rPr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10,092</a:t>
            </a:fld>
            <a:endParaRPr lang="en-IN" sz="1400" b="1" dirty="0">
              <a:sym typeface="+mn-lt"/>
            </a:endParaRPr>
          </a:p>
        </p:txBody>
      </p:sp>
      <p:sp>
        <p:nvSpPr>
          <p:cNvPr id="60" name="Text Placeholder 6"/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6837363" y="5414963"/>
            <a:ext cx="71755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9F86A81B-DC65-4FA0-B6F6-3056C873B79A}" type="datetime'''''2''''''0''''''1''''''''''6''-17 ''''''''B''''E'''''''">
              <a:rPr lang="en-IN" altLang="en-US" sz="1200"/>
              <a:pPr/>
              <a:t>2016-17 BE</a:t>
            </a:fld>
            <a:endParaRPr lang="en-IN" sz="1200" dirty="0">
              <a:sym typeface="+mn-lt"/>
            </a:endParaRPr>
          </a:p>
        </p:txBody>
      </p:sp>
      <p:sp>
        <p:nvSpPr>
          <p:cNvPr id="62" name="Text Placeholder 6"/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5141913" y="5414963"/>
            <a:ext cx="71755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6F1FD79D-D7F9-45FE-AC71-531C3B8C0D50}" type="datetime'2''''''''01''5''-1''''''''6'''''''' R''''''''''E'''''">
              <a:rPr lang="en-IN" altLang="en-US" sz="1200"/>
              <a:pPr/>
              <a:t>2015-16 RE</a:t>
            </a:fld>
            <a:endParaRPr lang="en-IN" sz="1200" dirty="0">
              <a:sym typeface="+mn-lt"/>
            </a:endParaRPr>
          </a:p>
        </p:txBody>
      </p:sp>
      <p:sp>
        <p:nvSpPr>
          <p:cNvPr id="110" name="Text Placeholder 2"/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7781925" y="5067300"/>
            <a:ext cx="109855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78467BFD-E369-4B21-A49A-7ADEBDA383DC}" type="datetime'''''N''''''u''tri''''t''''io''n-''''''speci''''''fi''''''c'''">
              <a:rPr lang="en-IN" altLang="en-US" sz="1200" b="1" smtClean="0">
                <a:sym typeface="+mn-lt"/>
              </a:rPr>
              <a:pPr marL="0" inden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Nutrition-specific</a:t>
            </a:fld>
            <a:endParaRPr lang="en-IN" sz="1200" b="1" dirty="0">
              <a:sym typeface="+mn-lt"/>
            </a:endParaRPr>
          </a:p>
        </p:txBody>
      </p:sp>
      <p:sp>
        <p:nvSpPr>
          <p:cNvPr id="115" name="Text Placeholder 2"/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5265738" y="2146300"/>
            <a:ext cx="471488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767877D3-FD38-46D5-815F-92BB851FF778}" type="datetime'''11'''''''''',''''1''''9''''3'''''''''''''''''''''''''''''">
              <a:rPr lang="en-IN" altLang="en-US" sz="1200" smtClean="0">
                <a:sym typeface="+mn-lt"/>
              </a:rPr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11,193</a:t>
            </a:fld>
            <a:endParaRPr lang="en-IN" sz="1200" dirty="0">
              <a:sym typeface="+mn-lt"/>
            </a:endParaRPr>
          </a:p>
        </p:txBody>
      </p:sp>
      <p:sp>
        <p:nvSpPr>
          <p:cNvPr id="105" name="Text Placeholder 2"/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5303838" y="5097463"/>
            <a:ext cx="39370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A30DE6B0-6F78-48A4-926E-03BBC4460712}" type="datetime'''''''''''''''1,''''''''''''0''''''''''''''''2''''''2'''''">
              <a:rPr lang="en-IN" altLang="en-US" sz="1200" smtClean="0">
                <a:solidFill>
                  <a:schemeClr val="bg1"/>
                </a:solidFill>
                <a:sym typeface="+mn-lt"/>
              </a:rPr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1,022</a:t>
            </a:fld>
            <a:endParaRPr lang="en-IN" sz="12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107" name="Text Placeholder 2"/>
          <p:cNvSpPr>
            <a:spLocks noGrp="1"/>
          </p:cNvSpPr>
          <p:nvPr>
            <p:custDataLst>
              <p:tags r:id="rId25"/>
            </p:custDataLst>
          </p:nvPr>
        </p:nvSpPr>
        <p:spPr bwMode="gray">
          <a:xfrm>
            <a:off x="6967538" y="5070475"/>
            <a:ext cx="458788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9754C86B-BC40-4BA6-8CF7-EE3690759DFA}" type="datetime'''1'''''',''1''''''''''''''''''''''''''''0''6'''''''''">
              <a:rPr lang="en-IN" altLang="en-US" sz="1400" b="1" smtClean="0">
                <a:solidFill>
                  <a:schemeClr val="bg1"/>
                </a:solidFill>
                <a:sym typeface="+mn-lt"/>
              </a:rPr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1,106</a:t>
            </a:fld>
            <a:endParaRPr lang="en-IN" sz="1400" b="1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106" name="Text Placeholder 2"/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5265738" y="3611563"/>
            <a:ext cx="471488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13D7283F-7DC5-4EB0-B6A6-34DF97721BC9}" type="datetime'1''''''''''0,''1''''7''''''''''''''2'''''''''''''''''''''''''">
              <a:rPr lang="en-IN" altLang="en-US" sz="1200" smtClean="0">
                <a:sym typeface="+mn-lt"/>
              </a:rPr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10,172</a:t>
            </a:fld>
            <a:endParaRPr lang="en-IN" sz="1200" dirty="0">
              <a:sym typeface="+mn-lt"/>
            </a:endParaRPr>
          </a:p>
        </p:txBody>
      </p:sp>
      <p:sp>
        <p:nvSpPr>
          <p:cNvPr id="47" name="Text Placeholder 6"/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4292600" y="5414963"/>
            <a:ext cx="71755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20E9FD7C-78F0-435F-BAE9-C4374781F208}" type="datetime'''2''''''''''''''''''0''1''''''5''-''''''''''1''6 B''''E'''''">
              <a:rPr lang="en-IN" altLang="en-US" sz="1200"/>
              <a:pPr/>
              <a:t>2015-16 BE</a:t>
            </a:fld>
            <a:endParaRPr lang="en-IN" sz="1200" dirty="0">
              <a:sym typeface="+mn-lt"/>
            </a:endParaRPr>
          </a:p>
        </p:txBody>
      </p:sp>
      <p:sp>
        <p:nvSpPr>
          <p:cNvPr id="103" name="Text Placeholder 2"/>
          <p:cNvSpPr>
            <a:spLocks noGrp="1"/>
          </p:cNvSpPr>
          <p:nvPr>
            <p:custDataLst>
              <p:tags r:id="rId28"/>
            </p:custDataLst>
          </p:nvPr>
        </p:nvSpPr>
        <p:spPr bwMode="gray">
          <a:xfrm>
            <a:off x="4454525" y="5094288"/>
            <a:ext cx="395288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14FD32EA-C00C-4B4B-8ABD-2A8852179150}" type="datetime'''''''''''1'''''''''''''''''''''''''''''',''06''''8'''''''">
              <a:rPr lang="en-IN" altLang="en-US" sz="1200" b="1" smtClean="0">
                <a:solidFill>
                  <a:schemeClr val="bg1"/>
                </a:solidFill>
                <a:sym typeface="+mn-lt"/>
              </a:rPr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1,068</a:t>
            </a:fld>
            <a:endParaRPr lang="en-IN" sz="1200" b="1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109" name="Text Placeholder 2"/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7781925" y="3744913"/>
            <a:ext cx="1182688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361E4B05-5BF1-49A8-9BCA-7765298E54C6}" type="datetime'''N''utri''''ti''''''o''n''-''se''nsit''i''''''''v''''''''e'''">
              <a:rPr lang="en-IN" altLang="en-US" sz="1200" b="1" smtClean="0">
                <a:sym typeface="+mn-lt"/>
              </a:rPr>
              <a:pPr marL="0" inden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Nutrition-sensitive</a:t>
            </a:fld>
            <a:endParaRPr lang="en-IN" sz="1200" b="1" dirty="0">
              <a:sym typeface="+mn-lt"/>
            </a:endParaRPr>
          </a:p>
        </p:txBody>
      </p:sp>
      <p:sp>
        <p:nvSpPr>
          <p:cNvPr id="108" name="Text Placeholder 2"/>
          <p:cNvSpPr>
            <a:spLocks noGrp="1"/>
          </p:cNvSpPr>
          <p:nvPr>
            <p:custDataLst>
              <p:tags r:id="rId30"/>
            </p:custDataLst>
          </p:nvPr>
        </p:nvSpPr>
        <p:spPr bwMode="gray">
          <a:xfrm>
            <a:off x="6999288" y="3744913"/>
            <a:ext cx="39370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59CF7F13-CC40-4759-AD79-F3791437CDC4}" type="datetime'''''8'''''''''''''''''''',9''''''8''7'''''''''''''''''''''''">
              <a:rPr lang="en-IN" altLang="en-US" sz="1200" smtClean="0">
                <a:sym typeface="+mn-lt"/>
              </a:rPr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8,987</a:t>
            </a:fld>
            <a:endParaRPr lang="en-IN" sz="1200" dirty="0"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27249" y="2159943"/>
            <a:ext cx="2248005" cy="3154680"/>
          </a:xfrm>
          <a:prstGeom prst="rect">
            <a:avLst/>
          </a:prstGeom>
          <a:solidFill>
            <a:schemeClr val="bg2">
              <a:alpha val="60000"/>
            </a:schemeClr>
          </a:solidFill>
          <a:ln w="3175"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Content Placeholder 2"/>
          <p:cNvSpPr txBox="1">
            <a:spLocks/>
          </p:cNvSpPr>
          <p:nvPr/>
        </p:nvSpPr>
        <p:spPr>
          <a:xfrm>
            <a:off x="320664" y="396550"/>
            <a:ext cx="8592032" cy="62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6B6"/>
              </a:buClr>
              <a:buFont typeface="Wingdings" pitchFamily="2" charset="2"/>
              <a:buChar char="§"/>
              <a:defRPr sz="20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8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6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4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2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b="1" dirty="0">
                <a:solidFill>
                  <a:srgbClr val="00A6B6"/>
                </a:solidFill>
                <a:latin typeface="Museo Sans 500" panose="02000000000000000000" pitchFamily="50" charset="0"/>
              </a:rPr>
              <a:t>Budget allocations for nutrition-specific programmes are 13% lower today than before devolution - but higher than 2015-16 </a:t>
            </a:r>
          </a:p>
        </p:txBody>
      </p:sp>
      <p:cxnSp>
        <p:nvCxnSpPr>
          <p:cNvPr id="122" name="Connector: Elbow 121"/>
          <p:cNvCxnSpPr/>
          <p:nvPr/>
        </p:nvCxnSpPr>
        <p:spPr>
          <a:xfrm rot="16200000" flipH="1">
            <a:off x="4217987" y="1972229"/>
            <a:ext cx="22225" cy="5935663"/>
          </a:xfrm>
          <a:prstGeom prst="bentConnector3">
            <a:avLst>
              <a:gd name="adj1" fmla="val -1028571"/>
            </a:avLst>
          </a:prstGeom>
          <a:ln w="19050">
            <a:solidFill>
              <a:schemeClr val="tx1"/>
            </a:solidFill>
            <a:prstDash val="sys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or: Elbow 122"/>
          <p:cNvCxnSpPr/>
          <p:nvPr/>
        </p:nvCxnSpPr>
        <p:spPr>
          <a:xfrm rot="16200000" flipH="1">
            <a:off x="4217987" y="-743636"/>
            <a:ext cx="22225" cy="5935663"/>
          </a:xfrm>
          <a:prstGeom prst="bentConnector3">
            <a:avLst>
              <a:gd name="adj1" fmla="val -1028571"/>
            </a:avLst>
          </a:prstGeom>
          <a:ln w="19050">
            <a:solidFill>
              <a:schemeClr val="tx1"/>
            </a:solidFill>
            <a:prstDash val="sys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/>
          <p:cNvSpPr/>
          <p:nvPr/>
        </p:nvSpPr>
        <p:spPr>
          <a:xfrm>
            <a:off x="3560322" y="1816069"/>
            <a:ext cx="466927" cy="32479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/>
          <a:lstStyle/>
          <a:p>
            <a:pPr algn="ctr"/>
            <a:r>
              <a:rPr lang="en-IN" sz="2000" b="1" dirty="0"/>
              <a:t>-</a:t>
            </a:r>
            <a:r>
              <a:rPr lang="en-IN" sz="1400" b="1" dirty="0"/>
              <a:t>6%</a:t>
            </a:r>
            <a:endParaRPr lang="en-IN" sz="2000" b="1" dirty="0"/>
          </a:p>
        </p:txBody>
      </p:sp>
      <p:sp>
        <p:nvSpPr>
          <p:cNvPr id="126" name="Oval 125"/>
          <p:cNvSpPr/>
          <p:nvPr/>
        </p:nvSpPr>
        <p:spPr>
          <a:xfrm>
            <a:off x="3560322" y="4541088"/>
            <a:ext cx="466927" cy="32479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/>
          <a:lstStyle/>
          <a:p>
            <a:pPr algn="ctr"/>
            <a:r>
              <a:rPr lang="en-IN" sz="2000" b="1" dirty="0"/>
              <a:t>-</a:t>
            </a:r>
            <a:r>
              <a:rPr lang="en-IN" sz="1400" b="1" dirty="0"/>
              <a:t>13%</a:t>
            </a:r>
            <a:endParaRPr lang="en-IN" sz="2000" b="1" dirty="0"/>
          </a:p>
        </p:txBody>
      </p:sp>
      <p:sp>
        <p:nvSpPr>
          <p:cNvPr id="127" name="TextBox 126"/>
          <p:cNvSpPr txBox="1"/>
          <p:nvPr/>
        </p:nvSpPr>
        <p:spPr>
          <a:xfrm>
            <a:off x="901700" y="5622583"/>
            <a:ext cx="2419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i="1" u="sng" dirty="0"/>
              <a:t>Pre-devolution</a:t>
            </a:r>
            <a:endParaRPr lang="en-IN" i="1" u="sng" dirty="0"/>
          </a:p>
        </p:txBody>
      </p:sp>
      <p:sp>
        <p:nvSpPr>
          <p:cNvPr id="129" name="TextBox 128"/>
          <p:cNvSpPr txBox="1"/>
          <p:nvPr/>
        </p:nvSpPr>
        <p:spPr>
          <a:xfrm>
            <a:off x="5986462" y="5622583"/>
            <a:ext cx="2419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i="1" u="sng" dirty="0"/>
              <a:t>Post-devolution</a:t>
            </a:r>
            <a:endParaRPr lang="en-IN" i="1" u="sng" dirty="0"/>
          </a:p>
        </p:txBody>
      </p:sp>
      <p:sp>
        <p:nvSpPr>
          <p:cNvPr id="130" name="Oval 129"/>
          <p:cNvSpPr/>
          <p:nvPr/>
        </p:nvSpPr>
        <p:spPr>
          <a:xfrm>
            <a:off x="93980" y="417310"/>
            <a:ext cx="274320" cy="27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2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85800" y="1203788"/>
            <a:ext cx="7772400" cy="307777"/>
          </a:xfrm>
          <a:prstGeom prst="rect">
            <a:avLst/>
          </a:prstGeom>
          <a:solidFill>
            <a:schemeClr val="bg2"/>
          </a:solidFill>
          <a:effectLst>
            <a:outerShdw dist="25400" dir="5400000" algn="t" rotWithShape="0">
              <a:schemeClr val="tx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useo Sans 300" panose="02000000000000000000" pitchFamily="50" charset="0"/>
              </a:rPr>
              <a:t>Financing over time</a:t>
            </a:r>
            <a:r>
              <a:rPr kumimoji="0" lang="en-IN" sz="1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useo Sans 300" panose="02000000000000000000" pitchFamily="50" charset="0"/>
              </a:rPr>
              <a:t> for nutrition-specific and nutrition-sensitive programmes </a:t>
            </a:r>
            <a:r>
              <a:rPr kumimoji="0" lang="en-IN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useo Sans 300" panose="02000000000000000000" pitchFamily="50" charset="0"/>
              </a:rPr>
              <a:t>(crores </a:t>
            </a:r>
            <a:r>
              <a:rPr kumimoji="0" lang="en-IN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useo Sans 300" panose="02000000000000000000" pitchFamily="50" charset="0"/>
                <a:cs typeface="Museo Slab 300"/>
              </a:rPr>
              <a:t>₹</a:t>
            </a:r>
            <a:r>
              <a:rPr kumimoji="0" lang="en-IN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useo Sans 300" panose="02000000000000000000" pitchFamily="50" charset="0"/>
              </a:rPr>
              <a:t>)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1685131" y="6193969"/>
            <a:ext cx="5773738" cy="435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bg2"/>
                </a:solidFill>
                <a:latin typeface="Museo Sans 500" panose="02000000000000000000" pitchFamily="50" charset="0"/>
              </a:rPr>
              <a:t>Also signs of </a:t>
            </a:r>
            <a:r>
              <a:rPr lang="en-IN" sz="1600" b="1" dirty="0">
                <a:solidFill>
                  <a:schemeClr val="bg2"/>
                </a:solidFill>
                <a:latin typeface="Museo Sans 500" panose="02000000000000000000" pitchFamily="50" charset="0"/>
              </a:rPr>
              <a:t>budget underutilisation</a:t>
            </a:r>
            <a:r>
              <a:rPr lang="en-IN" sz="1600" dirty="0">
                <a:solidFill>
                  <a:schemeClr val="bg2"/>
                </a:solidFill>
                <a:latin typeface="Museo Sans 500" panose="02000000000000000000" pitchFamily="50" charset="0"/>
              </a:rPr>
              <a:t> in 2014-15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027249" y="5367982"/>
            <a:ext cx="2248005" cy="605736"/>
          </a:xfrm>
          <a:prstGeom prst="rect">
            <a:avLst/>
          </a:prstGeom>
          <a:solidFill>
            <a:schemeClr val="bg2">
              <a:alpha val="60000"/>
            </a:schemeClr>
          </a:solidFill>
          <a:ln w="3175">
            <a:solidFill>
              <a:srgbClr val="F7F7F7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3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04"/>
    </mc:Choice>
    <mc:Fallback xmlns="">
      <p:transition spd="slow" advTm="65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" name="Object 7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1485414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37" name="think-cell Slide" r:id="rId30" imgW="530" imgH="528" progId="TCLayout.ActiveDocument.1">
                  <p:embed/>
                </p:oleObj>
              </mc:Choice>
              <mc:Fallback>
                <p:oleObj name="think-cell Slide" r:id="rId30" imgW="530" imgH="528" progId="TCLayout.ActiveDocument.1">
                  <p:embed/>
                  <p:pic>
                    <p:nvPicPr>
                      <p:cNvPr id="71" name="Object 70" hidden="1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Rectangle 69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1400" b="1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2" name="Content Placeholder 2"/>
          <p:cNvSpPr txBox="1">
            <a:spLocks/>
          </p:cNvSpPr>
          <p:nvPr/>
        </p:nvSpPr>
        <p:spPr>
          <a:xfrm>
            <a:off x="320664" y="396550"/>
            <a:ext cx="8401305" cy="492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6B6"/>
              </a:buClr>
              <a:buFont typeface="Wingdings" pitchFamily="2" charset="2"/>
              <a:buChar char="§"/>
              <a:defRPr sz="20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8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6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4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6B6"/>
              </a:buClr>
              <a:buFont typeface="Wingdings" pitchFamily="2" charset="2"/>
              <a:buChar char="§"/>
              <a:defRPr sz="1200" b="0" i="0" kern="1200">
                <a:solidFill>
                  <a:srgbClr val="313231"/>
                </a:solidFill>
                <a:latin typeface="Museo Slab 300"/>
                <a:ea typeface="+mn-ea"/>
                <a:cs typeface="Museo Slab 30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b="1" dirty="0">
                <a:solidFill>
                  <a:srgbClr val="00A6B6"/>
                </a:solidFill>
                <a:latin typeface="Museo Sans 500" panose="02000000000000000000" pitchFamily="50" charset="0"/>
              </a:rPr>
              <a:t>Utilisation in total ICDS and NHM was poor in 2014-15, despite their importance for delivering key nutrition programmes </a:t>
            </a:r>
          </a:p>
        </p:txBody>
      </p:sp>
      <p:sp>
        <p:nvSpPr>
          <p:cNvPr id="130" name="Oval 129"/>
          <p:cNvSpPr/>
          <p:nvPr/>
        </p:nvSpPr>
        <p:spPr>
          <a:xfrm>
            <a:off x="93980" y="417310"/>
            <a:ext cx="274320" cy="27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3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812800" y="1203788"/>
            <a:ext cx="7518400" cy="307777"/>
          </a:xfrm>
          <a:prstGeom prst="rect">
            <a:avLst/>
          </a:prstGeom>
          <a:solidFill>
            <a:schemeClr val="bg2"/>
          </a:solidFill>
          <a:effectLst>
            <a:outerShdw dist="25400" dir="5400000" algn="t" rotWithShape="0">
              <a:schemeClr val="tx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400" b="1" kern="0" dirty="0">
                <a:solidFill>
                  <a:sysClr val="windowText" lastClr="000000"/>
                </a:solidFill>
                <a:latin typeface="Museo Sans 300" panose="02000000000000000000" pitchFamily="50" charset="0"/>
              </a:rPr>
              <a:t>Budgeted, revised and actual estimates </a:t>
            </a:r>
            <a:r>
              <a:rPr kumimoji="0" lang="en-IN" sz="1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useo Sans 300" panose="02000000000000000000" pitchFamily="50" charset="0"/>
              </a:rPr>
              <a:t>for total ICDS and NHM, 2014-2015 </a:t>
            </a:r>
            <a:r>
              <a:rPr kumimoji="0" lang="en-IN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useo Sans 300" panose="02000000000000000000" pitchFamily="50" charset="0"/>
              </a:rPr>
              <a:t>(crores </a:t>
            </a:r>
            <a:r>
              <a:rPr kumimoji="0" lang="en-IN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useo Sans 300" panose="02000000000000000000" pitchFamily="50" charset="0"/>
                <a:cs typeface="Museo Slab 300"/>
              </a:rPr>
              <a:t>₹</a:t>
            </a:r>
            <a:r>
              <a:rPr kumimoji="0" lang="en-IN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useo Sans 300" panose="02000000000000000000" pitchFamily="50" charset="0"/>
              </a:rPr>
              <a:t>)</a:t>
            </a:r>
          </a:p>
        </p:txBody>
      </p:sp>
      <p:sp>
        <p:nvSpPr>
          <p:cNvPr id="42" name="Rectangle: Rounded Corners 41"/>
          <p:cNvSpPr/>
          <p:nvPr/>
        </p:nvSpPr>
        <p:spPr>
          <a:xfrm>
            <a:off x="4793011" y="1822450"/>
            <a:ext cx="3730691" cy="3285494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3" name="Rectangle: Rounded Corners 42"/>
          <p:cNvSpPr/>
          <p:nvPr/>
        </p:nvSpPr>
        <p:spPr>
          <a:xfrm>
            <a:off x="650809" y="1822450"/>
            <a:ext cx="3730691" cy="3285494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aphicFrame>
        <p:nvGraphicFramePr>
          <p:cNvPr id="44" name="Object 43"/>
          <p:cNvGraphicFramePr>
            <a:graphicFrameLocks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676928281"/>
              </p:ext>
            </p:extLst>
          </p:nvPr>
        </p:nvGraphicFramePr>
        <p:xfrm>
          <a:off x="4800600" y="2857500"/>
          <a:ext cx="3642449" cy="1737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38" name="Chart" r:id="rId32" imgW="3642449" imgH="1737151" progId="MSGraph.Chart.8">
                  <p:embed followColorScheme="full"/>
                </p:oleObj>
              </mc:Choice>
              <mc:Fallback>
                <p:oleObj name="Chart" r:id="rId32" imgW="3642449" imgH="1737151" progId="MSGraph.Chart.8">
                  <p:embed followColorScheme="full"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4800600" y="2857500"/>
                        <a:ext cx="3642449" cy="17371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6" name="Straight Connector 45"/>
          <p:cNvCxnSpPr/>
          <p:nvPr>
            <p:custDataLst>
              <p:tags r:id="rId5"/>
            </p:custDataLst>
          </p:nvPr>
        </p:nvCxnSpPr>
        <p:spPr bwMode="auto">
          <a:xfrm flipV="1">
            <a:off x="5511800" y="3016250"/>
            <a:ext cx="0" cy="7620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>
            <p:custDataLst>
              <p:tags r:id="rId6"/>
            </p:custDataLst>
          </p:nvPr>
        </p:nvCxnSpPr>
        <p:spPr bwMode="auto">
          <a:xfrm>
            <a:off x="5511800" y="3016250"/>
            <a:ext cx="2271713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>
            <p:custDataLst>
              <p:tags r:id="rId7"/>
            </p:custDataLst>
          </p:nvPr>
        </p:nvCxnSpPr>
        <p:spPr bwMode="auto">
          <a:xfrm>
            <a:off x="7783513" y="3016250"/>
            <a:ext cx="0" cy="64135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Placeholder 2"/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6288088" y="4584700"/>
            <a:ext cx="71755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DB239DB2-F937-4299-BDCB-65822D5A764D}" type="datetime'''''2014''''-''''''''1''''''''''''''5'' ''RE'''''''''''''''">
              <a:rPr lang="en-IN" altLang="en-US" sz="1200" smtClean="0"/>
              <a:pPr/>
              <a:t>2014-15 RE</a:t>
            </a:fld>
            <a:endParaRPr lang="en-IN" sz="1200" dirty="0">
              <a:sym typeface="+mn-lt"/>
            </a:endParaRPr>
          </a:p>
        </p:txBody>
      </p:sp>
      <p:sp>
        <p:nvSpPr>
          <p:cNvPr id="55" name="Text Placeholder 2"/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6469063" y="3859213"/>
            <a:ext cx="35560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C7A1D6FD-44CF-45A8-AD94-14D43C3A631D}" type="datetime'''''''''18''''''''''''''''0''''''''''9'''''''">
              <a:rPr lang="en-IN" altLang="en-US" sz="1200" smtClean="0">
                <a:solidFill>
                  <a:schemeClr val="bg1"/>
                </a:solidFill>
              </a:rPr>
              <a:pPr/>
              <a:t>1809</a:t>
            </a:fld>
            <a:endParaRPr lang="en-IN" sz="12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58" name="Text Placeholder 2"/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5334000" y="3722688"/>
            <a:ext cx="35560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F00FE475-7844-42FC-B7E2-3880A172BCE8}" type="datetime'''''2''''''''''''''''''''''''''2''''''''5''''''5'''''">
              <a:rPr lang="en-IN" altLang="en-US" sz="1200" smtClean="0">
                <a:solidFill>
                  <a:schemeClr val="bg1"/>
                </a:solidFill>
              </a:rPr>
              <a:pPr/>
              <a:t>2255</a:t>
            </a:fld>
            <a:endParaRPr lang="en-IN" sz="12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54" name="Text Placeholder 2"/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6388100" y="2879725"/>
            <a:ext cx="517525" cy="2730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BE0C5F35-2134-45E6-A076-001EDC1BD5BF}" type="datetime'''''''''''''''''''-''''''''''4''''''1%'''''''''''">
              <a:rPr lang="en-IN" altLang="en-US" sz="1400" b="1" smtClean="0">
                <a:solidFill>
                  <a:schemeClr val="bg1"/>
                </a:solidFill>
              </a:rPr>
              <a:pPr/>
              <a:t>-41%</a:t>
            </a:fld>
            <a:endParaRPr lang="en-IN" sz="1400" b="1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56" name="Text Placeholder 2"/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7421563" y="4584700"/>
            <a:ext cx="72390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4884EDC0-98E1-4EC2-954E-C7B4B6EAA896}" type="datetime'2''0''''1''''''''''''4''''''''''''-''15'' A''E'''''''''''">
              <a:rPr lang="en-IN" altLang="en-US" sz="1200" smtClean="0"/>
              <a:pPr/>
              <a:t>2014-15 AE</a:t>
            </a:fld>
            <a:endParaRPr lang="en-IN" sz="1200" dirty="0">
              <a:sym typeface="+mn-lt"/>
            </a:endParaRPr>
          </a:p>
        </p:txBody>
      </p:sp>
      <p:sp>
        <p:nvSpPr>
          <p:cNvPr id="57" name="Text Placeholder 2"/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7605713" y="4005263"/>
            <a:ext cx="35560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C5979C66-7EBE-4B53-878E-C34663437141}" type="datetime'''''1''''''''''''''''''3''''''2''''''4'''''''">
              <a:rPr lang="en-IN" altLang="en-US" sz="1200" smtClean="0">
                <a:solidFill>
                  <a:schemeClr val="bg1"/>
                </a:solidFill>
              </a:rPr>
              <a:pPr/>
              <a:t>1324</a:t>
            </a:fld>
            <a:endParaRPr lang="en-IN" sz="12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52" name="Text Placeholder 2"/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5153025" y="4584700"/>
            <a:ext cx="71755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426922FC-F39E-4206-BD9E-4DFEF7E13527}" type="datetime'''20''''''''''1''4''''''''-''''''1''''''''''''5 B''''E'''''''">
              <a:rPr lang="en-IN" altLang="en-US" sz="1200" smtClean="0"/>
              <a:pPr/>
              <a:t>2014-15 BE</a:t>
            </a:fld>
            <a:endParaRPr lang="en-IN" sz="1200" dirty="0">
              <a:sym typeface="+mn-lt"/>
            </a:endParaRPr>
          </a:p>
        </p:txBody>
      </p:sp>
      <p:graphicFrame>
        <p:nvGraphicFramePr>
          <p:cNvPr id="59" name="Object 58"/>
          <p:cNvGraphicFramePr>
            <a:graphicFrameLocks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4011285564"/>
              </p:ext>
            </p:extLst>
          </p:nvPr>
        </p:nvGraphicFramePr>
        <p:xfrm>
          <a:off x="647700" y="2667000"/>
          <a:ext cx="3627298" cy="1928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39" name="Chart" r:id="rId34" imgW="3627298" imgH="1928078" progId="MSGraph.Chart.8">
                  <p:embed followColorScheme="full"/>
                </p:oleObj>
              </mc:Choice>
              <mc:Fallback>
                <p:oleObj name="Chart" r:id="rId34" imgW="3627298" imgH="1928078" progId="MSGraph.Chart.8">
                  <p:embed followColorScheme="full"/>
                  <p:pic>
                    <p:nvPicPr>
                      <p:cNvPr id="47" name="Object 46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647700" y="2667000"/>
                        <a:ext cx="3627298" cy="1928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4" name="Straight Connector 63"/>
          <p:cNvCxnSpPr/>
          <p:nvPr>
            <p:custDataLst>
              <p:tags r:id="rId16"/>
            </p:custDataLst>
          </p:nvPr>
        </p:nvCxnSpPr>
        <p:spPr bwMode="auto">
          <a:xfrm>
            <a:off x="1344613" y="3048000"/>
            <a:ext cx="2270125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>
            <p:custDataLst>
              <p:tags r:id="rId17"/>
            </p:custDataLst>
          </p:nvPr>
        </p:nvCxnSpPr>
        <p:spPr bwMode="auto">
          <a:xfrm flipV="1">
            <a:off x="1344613" y="3048000"/>
            <a:ext cx="0" cy="7620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>
            <p:custDataLst>
              <p:tags r:id="rId18"/>
            </p:custDataLst>
          </p:nvPr>
        </p:nvCxnSpPr>
        <p:spPr bwMode="auto">
          <a:xfrm>
            <a:off x="3614738" y="3048000"/>
            <a:ext cx="0" cy="441325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2"/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3252788" y="4584700"/>
            <a:ext cx="72390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E0DD34C7-4AAE-4246-9DBC-67AB6466177D}" type="datetime'''''''''''''''''''20''1''4-''1''''''''5 A''''''E'''''''''''">
              <a:rPr lang="en-IN" altLang="en-US" sz="1200" smtClean="0"/>
              <a:pPr/>
              <a:t>2014-15 AE</a:t>
            </a:fld>
            <a:endParaRPr lang="en-IN" sz="1200" dirty="0">
              <a:sym typeface="+mn-lt"/>
            </a:endParaRPr>
          </a:p>
        </p:txBody>
      </p:sp>
      <p:sp>
        <p:nvSpPr>
          <p:cNvPr id="74" name="Text Placeholder 2"/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985838" y="4584700"/>
            <a:ext cx="71755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6C22A2AF-B6C3-4A99-AB13-4D0A9C553582}" type="datetime'''''''2''''''''''''''''0''''''''''''''14''-15 B''''E'''''''''">
              <a:rPr lang="en-IN" altLang="en-US" sz="1200" smtClean="0"/>
              <a:pPr/>
              <a:t>2014-15 BE</a:t>
            </a:fld>
            <a:endParaRPr lang="en-IN" sz="1200" dirty="0">
              <a:sym typeface="+mn-lt"/>
            </a:endParaRPr>
          </a:p>
        </p:txBody>
      </p:sp>
      <p:sp>
        <p:nvSpPr>
          <p:cNvPr id="73" name="Text Placeholder 2"/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2301875" y="3905250"/>
            <a:ext cx="35560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73E5566F-FB04-4117-9A31-C233558BF16B}" type="datetime'1''''''''''''''''4''''''6''''''''''''''''''''9'''''''''">
              <a:rPr lang="en-IN" altLang="en-US" sz="1200" smtClean="0">
                <a:solidFill>
                  <a:schemeClr val="bg1"/>
                </a:solidFill>
              </a:rPr>
              <a:pPr/>
              <a:t>1469</a:t>
            </a:fld>
            <a:endParaRPr lang="en-IN" sz="12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66" name="Text Placeholder 2"/>
          <p:cNvSpPr>
            <a:spLocks noGrp="1"/>
          </p:cNvSpPr>
          <p:nvPr>
            <p:custDataLst>
              <p:tags r:id="rId22"/>
            </p:custDataLst>
          </p:nvPr>
        </p:nvSpPr>
        <p:spPr bwMode="gray">
          <a:xfrm>
            <a:off x="2220913" y="2911475"/>
            <a:ext cx="517525" cy="2730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0E43C0C-BE02-4724-BFD9-3EFDB0CEED01}" type="datetime'''''''''''''''-''''''27''''%'''''''''''''''">
              <a:rPr lang="en-IN" altLang="en-US" sz="1400" b="1" smtClean="0">
                <a:solidFill>
                  <a:schemeClr val="bg1"/>
                </a:solidFill>
              </a:rPr>
              <a:pPr/>
              <a:t>-27%</a:t>
            </a:fld>
            <a:endParaRPr lang="en-IN" sz="1400" b="1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65" name="Text Placeholder 2"/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1166813" y="3738563"/>
            <a:ext cx="35560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05AB362C-05ED-4AE6-83F6-B27E9D2AFA4D}" type="datetime'''''1''''''''9''59'''''''''''''''''''''''''''">
              <a:rPr lang="en-IN" altLang="en-US" sz="1200" smtClean="0">
                <a:solidFill>
                  <a:schemeClr val="bg1"/>
                </a:solidFill>
              </a:rPr>
              <a:pPr/>
              <a:t>1959</a:t>
            </a:fld>
            <a:endParaRPr lang="en-IN" sz="12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69" name="Text Placeholder 2"/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2120900" y="4584700"/>
            <a:ext cx="71755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6EEAAE1E-62C2-4BAD-83DE-C2472A15FB8C}" type="datetime'''''2''0''''1''''''''''4-15'''''' ''''''R''''''''E'''''''">
              <a:rPr lang="en-IN" altLang="en-US" sz="1200" smtClean="0"/>
              <a:pPr/>
              <a:t>2014-15 RE</a:t>
            </a:fld>
            <a:endParaRPr lang="en-IN" sz="1200" dirty="0">
              <a:sym typeface="+mn-lt"/>
            </a:endParaRPr>
          </a:p>
        </p:txBody>
      </p:sp>
      <p:sp>
        <p:nvSpPr>
          <p:cNvPr id="68" name="Text Placeholder 2"/>
          <p:cNvSpPr>
            <a:spLocks noGrp="1"/>
          </p:cNvSpPr>
          <p:nvPr>
            <p:custDataLst>
              <p:tags r:id="rId25"/>
            </p:custDataLst>
          </p:nvPr>
        </p:nvSpPr>
        <p:spPr bwMode="gray">
          <a:xfrm>
            <a:off x="3436938" y="3921125"/>
            <a:ext cx="35560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1610914A-30A9-444D-8D19-60C866CD4F5E}" type="datetime'1''''''''''''''''''''''''4''''''''2''''''1'''''''''''">
              <a:rPr lang="en-IN" altLang="en-US" sz="1200" smtClean="0">
                <a:solidFill>
                  <a:schemeClr val="bg1"/>
                </a:solidFill>
              </a:rPr>
              <a:pPr/>
              <a:t>1421</a:t>
            </a:fld>
            <a:endParaRPr lang="en-IN" sz="12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239838" y="2058988"/>
            <a:ext cx="2353808" cy="3352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rtlCol="0">
            <a:noAutofit/>
          </a:bodyPr>
          <a:lstStyle/>
          <a:p>
            <a:r>
              <a:rPr lang="en-IN" b="1" dirty="0"/>
              <a:t>Umbrella ICDS Scheme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397500" y="2027238"/>
            <a:ext cx="2521714" cy="365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rtlCol="0">
            <a:noAutofit/>
          </a:bodyPr>
          <a:lstStyle/>
          <a:p>
            <a:pPr algn="ctr"/>
            <a:r>
              <a:rPr lang="en-IN" b="1" dirty="0"/>
              <a:t>National Health Mission </a:t>
            </a:r>
          </a:p>
        </p:txBody>
      </p:sp>
      <p:sp>
        <p:nvSpPr>
          <p:cNvPr id="78" name="Title 1"/>
          <p:cNvSpPr txBox="1">
            <a:spLocks/>
          </p:cNvSpPr>
          <p:nvPr/>
        </p:nvSpPr>
        <p:spPr>
          <a:xfrm>
            <a:off x="625442" y="5355061"/>
            <a:ext cx="7893116" cy="496444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 vert="horz" lIns="45720" tIns="45720" rIns="4572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2400" b="1" i="0" kern="1200">
                <a:solidFill>
                  <a:srgbClr val="00A6B6"/>
                </a:solidFill>
                <a:latin typeface="Museo Sans 500"/>
                <a:ea typeface="+mj-ea"/>
                <a:cs typeface="Museo Sans 500"/>
              </a:defRPr>
            </a:lvl1pPr>
          </a:lstStyle>
          <a:p>
            <a:pPr algn="ctr"/>
            <a:r>
              <a:rPr lang="en-IN" sz="1400" b="0" dirty="0">
                <a:solidFill>
                  <a:schemeClr val="tx1"/>
                </a:solidFill>
              </a:rPr>
              <a:t>Averaged across </a:t>
            </a:r>
            <a:r>
              <a:rPr lang="en-IN" sz="1400" b="0" dirty="0">
                <a:solidFill>
                  <a:schemeClr val="tx2">
                    <a:lumMod val="75000"/>
                  </a:schemeClr>
                </a:solidFill>
              </a:rPr>
              <a:t>all departments</a:t>
            </a:r>
            <a:r>
              <a:rPr lang="en-IN" sz="1400" b="0" dirty="0">
                <a:solidFill>
                  <a:schemeClr val="tx1"/>
                </a:solidFill>
              </a:rPr>
              <a:t>, </a:t>
            </a:r>
            <a:r>
              <a:rPr lang="en-IN" sz="1400" b="0" u="sng" dirty="0">
                <a:solidFill>
                  <a:schemeClr val="tx1"/>
                </a:solidFill>
              </a:rPr>
              <a:t>actual estimates </a:t>
            </a:r>
            <a:r>
              <a:rPr lang="en-IN" sz="1400" b="0" dirty="0">
                <a:solidFill>
                  <a:schemeClr val="tx1"/>
                </a:solidFill>
              </a:rPr>
              <a:t>were </a:t>
            </a:r>
            <a:r>
              <a:rPr lang="en-IN" sz="1400" b="0" dirty="0">
                <a:solidFill>
                  <a:schemeClr val="tx2">
                    <a:lumMod val="75000"/>
                  </a:schemeClr>
                </a:solidFill>
              </a:rPr>
              <a:t>only</a:t>
            </a:r>
            <a:r>
              <a:rPr lang="en-IN" sz="1400" dirty="0">
                <a:solidFill>
                  <a:schemeClr val="tx1"/>
                </a:solidFill>
              </a:rPr>
              <a:t> </a:t>
            </a:r>
            <a:r>
              <a:rPr lang="en-IN" sz="1400" dirty="0">
                <a:solidFill>
                  <a:schemeClr val="tx2">
                    <a:lumMod val="75000"/>
                  </a:schemeClr>
                </a:solidFill>
              </a:rPr>
              <a:t>11% lower </a:t>
            </a:r>
            <a:r>
              <a:rPr lang="en-IN" sz="1400" b="0" dirty="0">
                <a:solidFill>
                  <a:schemeClr val="tx1"/>
                </a:solidFill>
              </a:rPr>
              <a:t>than </a:t>
            </a:r>
            <a:r>
              <a:rPr lang="en-IN" sz="1400" b="0" u="sng" dirty="0">
                <a:solidFill>
                  <a:schemeClr val="tx1"/>
                </a:solidFill>
              </a:rPr>
              <a:t>budget estimates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5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10"/>
    </mc:Choice>
    <mc:Fallback xmlns="">
      <p:transition spd="slow" advTm="56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Object 3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2206084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68" name="think-cell Slide" r:id="rId28" imgW="530" imgH="528" progId="TCLayout.ActiveDocument.1">
                  <p:embed/>
                </p:oleObj>
              </mc:Choice>
              <mc:Fallback>
                <p:oleObj name="think-cell Slide" r:id="rId28" imgW="530" imgH="528" progId="TCLayout.ActiveDocument.1">
                  <p:embed/>
                  <p:pic>
                    <p:nvPicPr>
                      <p:cNvPr id="31" name="Object 30" hidden="1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kumimoji="0" lang="en-IN" sz="1400" b="1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cxnSp>
        <p:nvCxnSpPr>
          <p:cNvPr id="10" name="Straight Connector 9"/>
          <p:cNvCxnSpPr/>
          <p:nvPr>
            <p:custDataLst>
              <p:tags r:id="rId4"/>
            </p:custDataLst>
          </p:nvPr>
        </p:nvCxnSpPr>
        <p:spPr bwMode="auto">
          <a:xfrm>
            <a:off x="5326063" y="2232025"/>
            <a:ext cx="433388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>
            <p:custDataLst>
              <p:tags r:id="rId5"/>
            </p:custDataLst>
          </p:nvPr>
        </p:nvCxnSpPr>
        <p:spPr bwMode="auto">
          <a:xfrm>
            <a:off x="6308725" y="2133600"/>
            <a:ext cx="434975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>
            <p:custDataLst>
              <p:tags r:id="rId6"/>
            </p:custDataLst>
          </p:nvPr>
        </p:nvCxnSpPr>
        <p:spPr bwMode="auto">
          <a:xfrm>
            <a:off x="4349750" y="2514600"/>
            <a:ext cx="428625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>
            <p:custDataLst>
              <p:tags r:id="rId7"/>
            </p:custDataLst>
          </p:nvPr>
        </p:nvCxnSpPr>
        <p:spPr bwMode="auto">
          <a:xfrm>
            <a:off x="3375025" y="3657600"/>
            <a:ext cx="434975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0"/>
          <p:cNvGraphicFramePr>
            <a:graphicFrameLocks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946168468"/>
              </p:ext>
            </p:extLst>
          </p:nvPr>
        </p:nvGraphicFramePr>
        <p:xfrm>
          <a:off x="1523999" y="2019300"/>
          <a:ext cx="6088424" cy="3192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69" name="Chart" r:id="rId30" imgW="6088424" imgH="3192615" progId="MSGraph.Chart.8">
                  <p:embed followColorScheme="full"/>
                </p:oleObj>
              </mc:Choice>
              <mc:Fallback>
                <p:oleObj name="Chart" r:id="rId30" imgW="6088424" imgH="3192615" progId="MSGraph.Chart.8">
                  <p:embed followColorScheme="full"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523999" y="2019300"/>
                        <a:ext cx="6088424" cy="3192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Placeholder 2"/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2665413" y="5270500"/>
            <a:ext cx="87153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B0E6380-BDA3-45B8-B205-C36A272A6224}" type="datetime'Maternity ''B''en''''efit''s for'' Breastfeed''ing Mot''hers'">
              <a:rPr kumimoji="0" lang="en-I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Maternity Benefits for Breastfeeding Mothers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2" name="Text Placeholder 2"/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5564188" y="5270500"/>
            <a:ext cx="9398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fld id="{5CDD60AD-4723-4178-84A5-D14C7C92543D}" type="datetime'M''icronutri''''''e''nt''''''''''''s an''d'''' ''Dewormi''ng'">
              <a:rPr lang="en-IN" altLang="en-US" sz="1200"/>
              <a:pPr marL="0" lv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Micronutrients and Deworming</a:t>
            </a:fld>
            <a:endParaRPr kumimoji="0" lang="en-IN" sz="1200" b="0" i="0" strike="noStrike" kern="1200" cap="none" spc="0" normalizeH="0" noProof="0" dirty="0">
              <a:ln>
                <a:noFill/>
              </a:ln>
              <a:effectLst/>
              <a:uLnTx/>
              <a:uFillTx/>
              <a:sym typeface="+mn-lt"/>
            </a:endParaRPr>
          </a:p>
        </p:txBody>
      </p:sp>
      <p:sp>
        <p:nvSpPr>
          <p:cNvPr id="51" name="Text Placeholder 2"/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6072188" y="2073275"/>
            <a:ext cx="200025" cy="182563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7498ADF3-684B-49F0-A873-AC736DA6BA81}" type="datetime'''''''''''''''''''''''''5''''''''3'''''''''''">
              <a:rPr lang="en-IN" altLang="en-US" sz="1200" smtClean="0">
                <a:solidFill>
                  <a:schemeClr val="bg1"/>
                </a:solidFill>
                <a:sym typeface="+mn-lt"/>
              </a:rPr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53</a:t>
            </a:fld>
            <a:endParaRPr lang="en-IN" sz="12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28" name="Text Placeholder 2"/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4635500" y="5270500"/>
            <a:ext cx="83978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ED04E8B8-C63B-4D9E-8E4D-6A5C3A6C5F39}" type="datetime'H''''e''alth I''nte''rventions ''a''nd ''Co''unsel''l''ing'''">
              <a:rPr kumimoji="0" lang="en-I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Health Interventions and Counselling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44" name="Text Placeholder 2"/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5053013" y="2198688"/>
            <a:ext cx="277813" cy="182563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F26B98A0-6612-41C1-9382-768D7384B640}" type="datetime'''''''''''''''''''''1''''''''''''0''6'''">
              <a:rPr lang="en-IN" altLang="en-US" sz="1200" smtClean="0">
                <a:solidFill>
                  <a:schemeClr val="bg1"/>
                </a:solidFill>
                <a:sym typeface="+mn-lt"/>
              </a:rPr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106</a:t>
            </a:fld>
            <a:endParaRPr lang="en-IN" sz="12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23" name="Text Placeholder 2"/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3540125" y="5270500"/>
            <a:ext cx="107950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1C33610-354C-40D1-885A-93FFD120A1CC}" type="datetime'S''u''''''''''pple''''m''''en''''''''''t''a''''t''''''io''''n'">
              <a:rPr kumimoji="0" lang="en-I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Supplementation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49" name="Text Placeholder 2"/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5797550" y="2122488"/>
            <a:ext cx="200025" cy="182563"/>
          </a:xfrm>
          <a:prstGeom prst="rect">
            <a:avLst/>
          </a:prstGeom>
          <a:solidFill>
            <a:schemeClr val="accent1"/>
          </a:solidFill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E527586A-695C-44F7-992C-315EB1F5CAD8}" type="datetime'''''''''''''''''3''''''''''''''''5'">
              <a:rPr lang="en-IN" altLang="en-US" sz="1200" smtClean="0">
                <a:solidFill>
                  <a:schemeClr val="bg1"/>
                </a:solidFill>
                <a:sym typeface="+mn-lt"/>
              </a:rPr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35</a:t>
            </a:fld>
            <a:endParaRPr lang="en-IN" sz="12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43" name="Text Placeholder 2"/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3000375" y="4999038"/>
            <a:ext cx="200025" cy="182563"/>
          </a:xfrm>
          <a:prstGeom prst="rect">
            <a:avLst/>
          </a:prstGeom>
          <a:solidFill>
            <a:schemeClr val="accent1"/>
          </a:solidFill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1F59A2FA-0FC1-4440-A9C0-A9A5B100C1B7}" type="datetime'''''''''3''''''''''''''0'''''''''''''''''''''''''''''''''''''">
              <a:rPr lang="en-IN" altLang="en-US" sz="1200" smtClean="0">
                <a:solidFill>
                  <a:schemeClr val="bg1"/>
                </a:solidFill>
                <a:sym typeface="+mn-lt"/>
              </a:rPr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30</a:t>
            </a:fld>
            <a:endParaRPr lang="en-IN" sz="12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56" name="Text Placeholder 2"/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6780213" y="4422775"/>
            <a:ext cx="466725" cy="42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3633D146-0F48-4881-B391-0B918AB4B5BA}" type="datetime'''8''''''''''''''''''''''''''''''47'''''''''''''''''''''''''">
              <a:rPr lang="en-IN" altLang="en-US" sz="1400" b="1" smtClean="0">
                <a:solidFill>
                  <a:schemeClr val="bg1"/>
                </a:solidFill>
              </a:rPr>
              <a:pPr/>
              <a:t>847</a:t>
            </a:fld>
            <a:r>
              <a:rPr lang="en-IN" altLang="en-US" sz="1400" b="1" dirty="0">
                <a:solidFill>
                  <a:schemeClr val="bg1"/>
                </a:solidFill>
                <a:sym typeface="+mn-lt"/>
              </a:rPr>
              <a:t/>
            </a:r>
            <a:br>
              <a:rPr lang="en-IN" altLang="en-US" sz="1400" b="1" dirty="0">
                <a:solidFill>
                  <a:schemeClr val="bg1"/>
                </a:solidFill>
                <a:sym typeface="+mn-lt"/>
              </a:rPr>
            </a:br>
            <a:r>
              <a:rPr lang="en-IN" altLang="en-US" sz="1400" dirty="0">
                <a:solidFill>
                  <a:schemeClr val="bg1"/>
                </a:solidFill>
                <a:sym typeface="+mn-lt"/>
              </a:rPr>
              <a:t>(</a:t>
            </a:r>
            <a:fld id="{B0E01BF3-552B-47F4-97EB-E0DA08EF27C3}" type="datetime'''''''''''''''''3''''1''''%'">
              <a:rPr lang="en-IN" altLang="en-US" sz="1400" smtClean="0">
                <a:solidFill>
                  <a:schemeClr val="bg1"/>
                </a:solidFill>
              </a:rPr>
              <a:pPr/>
              <a:t>31%</a:t>
            </a:fld>
            <a:r>
              <a:rPr lang="en-IN" altLang="en-US" sz="1400" dirty="0">
                <a:solidFill>
                  <a:schemeClr val="bg1"/>
                </a:solidFill>
                <a:sym typeface="+mn-lt"/>
              </a:rPr>
              <a:t>)</a:t>
            </a:r>
            <a:endParaRPr lang="en-IN" sz="14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34" name="Text Placeholder 2"/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1824038" y="5270500"/>
            <a:ext cx="593725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25E2EF99-3862-461E-B333-C62E37C343DA}" type="datetime'''''''Tot''''''a''''''l&#10;Re''''''s''o''u''rce''&#10;N''ee''d''''s'">
              <a:rPr kumimoji="0" lang="en-I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Total
Resource
Needs</a:t>
            </a:fld>
            <a:endParaRPr kumimoji="0" lang="en-IN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6" name="Text Placeholder 2"/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1892300" y="1879600"/>
            <a:ext cx="458788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2BBBDE5F-31E2-4844-B90D-794CD9D044B3}" type="datetime'''''''''''''''''''''''''''''''''''''''''''''2'',''''''''''694'">
              <a:rPr kumimoji="0" lang="en-IN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2,694</a:t>
            </a:fld>
            <a:endParaRPr kumimoji="0" lang="en-IN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40" name="Text Placeholder 2"/>
          <p:cNvSpPr>
            <a:spLocks noGrp="1"/>
          </p:cNvSpPr>
          <p:nvPr>
            <p:custDataLst>
              <p:tags r:id="rId20"/>
            </p:custDataLst>
          </p:nvPr>
        </p:nvSpPr>
        <p:spPr bwMode="gray">
          <a:xfrm>
            <a:off x="2020888" y="2092325"/>
            <a:ext cx="200025" cy="182563"/>
          </a:xfrm>
          <a:prstGeom prst="rect">
            <a:avLst/>
          </a:prstGeom>
          <a:solidFill>
            <a:srgbClr val="D9D9D9"/>
          </a:solidFill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FB41E689-B34C-4FB7-8678-EA4AB9FCFC51}" type="datetime'''8''''''''''''''''''''7'''''''''''''''''''''''''''''''">
              <a:rPr kumimoji="0" lang="en-I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87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7" name="Text Placeholder 2"/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6850063" y="5270500"/>
            <a:ext cx="327025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9EB2637-B9BA-45BB-920C-1F1BC5AF188E}" type="datetime'''T''''''''''''''''''''o''''''''''''''''''t''a''''''l'">
              <a:rPr kumimoji="0" lang="en-I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Total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79" name="Text Placeholder 2"/>
          <p:cNvSpPr>
            <a:spLocks noGrp="1"/>
          </p:cNvSpPr>
          <p:nvPr>
            <p:custDataLst>
              <p:tags r:id="rId22"/>
            </p:custDataLst>
          </p:nvPr>
        </p:nvSpPr>
        <p:spPr bwMode="gray">
          <a:xfrm>
            <a:off x="6780213" y="2936875"/>
            <a:ext cx="466725" cy="42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534786DF-2131-4EE4-AA78-27DF093EF926}" type="datetime'''''''''''''''''1'''''''''''''''',''''''''''''''''8''''47'''''">
              <a:rPr lang="en-IN" altLang="en-US" sz="1400" b="1" smtClean="0">
                <a:solidFill>
                  <a:schemeClr val="bg1"/>
                </a:solidFill>
              </a:rPr>
              <a:pPr marL="0" lv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1,847</a:t>
            </a:fld>
            <a:r>
              <a:rPr kumimoji="0" lang="en-I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sym typeface="+mn-lt"/>
              </a:rPr>
              <a:t/>
            </a:r>
            <a:br>
              <a:rPr kumimoji="0" lang="en-I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sym typeface="+mn-lt"/>
              </a:rPr>
            </a:br>
            <a:r>
              <a:rPr kumimoji="0" lang="en-I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sym typeface="+mn-lt"/>
              </a:rPr>
              <a:t>(</a:t>
            </a:r>
            <a:fld id="{05341EBF-90EF-49DE-8F40-66D34907E724}" type="datetime'''''''''''''''''''6''9%'''''''''''''''''''''''''''">
              <a:rPr lang="en-IN" altLang="en-US" sz="1400" smtClean="0">
                <a:solidFill>
                  <a:schemeClr val="bg1"/>
                </a:solidFill>
              </a:rPr>
              <a:pPr/>
              <a:t>69%</a:t>
            </a:fld>
            <a:r>
              <a:rPr kumimoji="0" lang="en-I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sym typeface="+mn-lt"/>
              </a:rPr>
              <a:t>)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sym typeface="+mn-lt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6784975" y="1879600"/>
            <a:ext cx="458788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DBC9BDE2-2374-4EF7-A394-BE0DB101CA75}" type="datetime'''''''''''2'',6''''''''''9''''''''''''4'''''''''''''''''">
              <a:rPr kumimoji="0" lang="en-IN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2,694</a:t>
            </a:fld>
            <a:endParaRPr kumimoji="0" lang="en-IN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9" name="Text Box 2"/>
          <p:cNvSpPr txBox="1"/>
          <p:nvPr/>
        </p:nvSpPr>
        <p:spPr>
          <a:xfrm>
            <a:off x="664184" y="258429"/>
            <a:ext cx="7815633" cy="831298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B6"/>
              </a:buClr>
              <a:buSzTx/>
              <a:buFontTx/>
              <a:buNone/>
              <a:tabLst/>
              <a:defRPr/>
            </a:pPr>
            <a:r>
              <a:rPr kumimoji="0" lang="en-IN" sz="2000" b="1" i="0" u="sng" strike="noStrike" kern="0" cap="none" spc="0" normalizeH="0" baseline="0" noProof="0" dirty="0">
                <a:ln>
                  <a:noFill/>
                </a:ln>
                <a:solidFill>
                  <a:srgbClr val="00A6B6"/>
                </a:solidFill>
                <a:effectLst/>
                <a:uLnTx/>
                <a:uFillTx/>
                <a:latin typeface="Museo Sans 500" panose="02000000000000000000" pitchFamily="50" charset="0"/>
                <a:cs typeface="Museo Slab 300"/>
              </a:rPr>
              <a:t>2,694 crores ₹ </a:t>
            </a:r>
            <a:r>
              <a:rPr kumimoji="0" lang="en-IN" sz="2000" b="1" i="0" u="none" strike="noStrike" kern="0" cap="none" spc="0" normalizeH="0" baseline="0" noProof="0" dirty="0">
                <a:ln>
                  <a:noFill/>
                </a:ln>
                <a:solidFill>
                  <a:srgbClr val="00A6B6"/>
                </a:solidFill>
                <a:effectLst/>
                <a:uLnTx/>
                <a:uFillTx/>
                <a:latin typeface="Museo Sans 500" panose="02000000000000000000" pitchFamily="50" charset="0"/>
                <a:cs typeface="Museo Slab 300"/>
              </a:rPr>
              <a:t>needed for India Plus; funding gap </a:t>
            </a:r>
            <a:r>
              <a:rPr kumimoji="0" lang="en-IN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useo Sans 500" panose="02000000000000000000" pitchFamily="50" charset="0"/>
                <a:cs typeface="Museo Slab 300"/>
              </a:rPr>
              <a:t>1,847 crores ₹ (69%)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B6"/>
              </a:buClr>
              <a:buSzTx/>
              <a:buFontTx/>
              <a:buNone/>
              <a:tabLst/>
              <a:defRPr/>
            </a:pPr>
            <a:r>
              <a:rPr kumimoji="0" lang="en-IN" sz="1600" b="0" i="0" u="none" strike="noStrike" kern="0" cap="none" spc="0" normalizeH="0" baseline="0" noProof="0" dirty="0">
                <a:ln>
                  <a:noFill/>
                </a:ln>
                <a:solidFill>
                  <a:srgbClr val="00A6B6"/>
                </a:solidFill>
                <a:effectLst/>
                <a:uLnTx/>
                <a:uFillTx/>
                <a:latin typeface="Museo Sans 500" panose="02000000000000000000" pitchFamily="50" charset="0"/>
                <a:cs typeface="Museo Slab 300"/>
              </a:rPr>
              <a:t>Excluding maternity benefits, 1,384 crores </a:t>
            </a:r>
            <a:r>
              <a:rPr kumimoji="0" lang="en-IN" sz="1600" b="1" i="0" u="none" strike="noStrike" kern="0" cap="none" spc="0" normalizeH="0" baseline="0" noProof="0" dirty="0">
                <a:ln>
                  <a:noFill/>
                </a:ln>
                <a:solidFill>
                  <a:srgbClr val="00A6B6"/>
                </a:solidFill>
                <a:effectLst/>
                <a:uLnTx/>
                <a:uFillTx/>
                <a:latin typeface="Museo Sans 500" panose="02000000000000000000" pitchFamily="50" charset="0"/>
                <a:cs typeface="Museo Slab 300"/>
              </a:rPr>
              <a:t>₹ </a:t>
            </a:r>
            <a:r>
              <a:rPr kumimoji="0" lang="en-IN" sz="1600" b="0" i="0" u="none" strike="noStrike" kern="0" cap="none" spc="0" normalizeH="0" baseline="0" noProof="0" dirty="0">
                <a:ln>
                  <a:noFill/>
                </a:ln>
                <a:solidFill>
                  <a:srgbClr val="00A6B6"/>
                </a:solidFill>
                <a:effectLst/>
                <a:uLnTx/>
                <a:uFillTx/>
                <a:latin typeface="Museo Sans 500" panose="02000000000000000000" pitchFamily="50" charset="0"/>
                <a:cs typeface="Museo Slab 300"/>
              </a:rPr>
              <a:t>needed, with funding gap of 567 crores </a:t>
            </a:r>
            <a:r>
              <a:rPr kumimoji="0" lang="en-IN" sz="1600" b="1" i="0" u="none" strike="noStrike" kern="0" cap="none" spc="0" normalizeH="0" baseline="0" noProof="0" dirty="0">
                <a:ln>
                  <a:noFill/>
                </a:ln>
                <a:solidFill>
                  <a:srgbClr val="00A6B6"/>
                </a:solidFill>
                <a:effectLst/>
                <a:uLnTx/>
                <a:uFillTx/>
                <a:latin typeface="Museo Sans 500" panose="02000000000000000000" pitchFamily="50" charset="0"/>
                <a:cs typeface="Museo Slab 300"/>
              </a:rPr>
              <a:t>₹ </a:t>
            </a:r>
            <a:r>
              <a:rPr kumimoji="0" lang="en-IN" sz="1600" b="0" i="0" u="none" strike="noStrike" kern="0" cap="none" spc="0" normalizeH="0" baseline="0" noProof="0" dirty="0">
                <a:ln>
                  <a:noFill/>
                </a:ln>
                <a:solidFill>
                  <a:srgbClr val="00A6B6"/>
                </a:solidFill>
                <a:effectLst/>
                <a:uLnTx/>
                <a:uFillTx/>
                <a:latin typeface="Museo Sans 500" panose="02000000000000000000" pitchFamily="50" charset="0"/>
                <a:cs typeface="Museo Slab 300"/>
              </a:rPr>
              <a:t>(41%)</a:t>
            </a:r>
            <a:endParaRPr kumimoji="0" lang="en-IN" sz="2000" b="0" i="0" u="none" strike="noStrike" kern="0" cap="none" spc="0" normalizeH="0" baseline="0" noProof="0" dirty="0">
              <a:ln>
                <a:noFill/>
              </a:ln>
              <a:solidFill>
                <a:srgbClr val="00A6B6"/>
              </a:solidFill>
              <a:effectLst/>
              <a:uLnTx/>
              <a:uFillTx/>
              <a:latin typeface="Museo Sans 500" panose="02000000000000000000" pitchFamily="50" charset="0"/>
              <a:cs typeface="Museo Slab 300"/>
            </a:endParaRPr>
          </a:p>
        </p:txBody>
      </p:sp>
      <p:sp>
        <p:nvSpPr>
          <p:cNvPr id="45" name="Freeform 10"/>
          <p:cNvSpPr/>
          <p:nvPr/>
        </p:nvSpPr>
        <p:spPr>
          <a:xfrm>
            <a:off x="218188" y="1956021"/>
            <a:ext cx="1298448" cy="299838"/>
          </a:xfrm>
          <a:custGeom>
            <a:avLst/>
            <a:gdLst>
              <a:gd name="connsiteX0" fmla="*/ 0 w 2857499"/>
              <a:gd name="connsiteY0" fmla="*/ 0 h 1714500"/>
              <a:gd name="connsiteX1" fmla="*/ 2857499 w 2857499"/>
              <a:gd name="connsiteY1" fmla="*/ 0 h 1714500"/>
              <a:gd name="connsiteX2" fmla="*/ 2857499 w 2857499"/>
              <a:gd name="connsiteY2" fmla="*/ 1714500 h 1714500"/>
              <a:gd name="connsiteX3" fmla="*/ 0 w 2857499"/>
              <a:gd name="connsiteY3" fmla="*/ 1714500 h 1714500"/>
              <a:gd name="connsiteX4" fmla="*/ 0 w 2857499"/>
              <a:gd name="connsiteY4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499" h="1714500">
                <a:moveTo>
                  <a:pt x="0" y="0"/>
                </a:moveTo>
                <a:lnTo>
                  <a:pt x="2857499" y="0"/>
                </a:lnTo>
                <a:lnTo>
                  <a:pt x="2857499" y="1714500"/>
                </a:lnTo>
                <a:lnTo>
                  <a:pt x="0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E3E3E3"/>
          </a:solidFill>
          <a:ln w="3175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Micronutrients </a:t>
            </a:r>
          </a:p>
          <a:p>
            <a:pPr marL="0" marR="0" lvl="0" indent="0" algn="ctr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and deworming</a:t>
            </a:r>
          </a:p>
        </p:txBody>
      </p:sp>
      <p:sp>
        <p:nvSpPr>
          <p:cNvPr id="46" name="Freeform 10"/>
          <p:cNvSpPr/>
          <p:nvPr/>
        </p:nvSpPr>
        <p:spPr>
          <a:xfrm>
            <a:off x="218188" y="2358921"/>
            <a:ext cx="1298448" cy="299838"/>
          </a:xfrm>
          <a:custGeom>
            <a:avLst/>
            <a:gdLst>
              <a:gd name="connsiteX0" fmla="*/ 0 w 2857499"/>
              <a:gd name="connsiteY0" fmla="*/ 0 h 1714500"/>
              <a:gd name="connsiteX1" fmla="*/ 2857499 w 2857499"/>
              <a:gd name="connsiteY1" fmla="*/ 0 h 1714500"/>
              <a:gd name="connsiteX2" fmla="*/ 2857499 w 2857499"/>
              <a:gd name="connsiteY2" fmla="*/ 1714500 h 1714500"/>
              <a:gd name="connsiteX3" fmla="*/ 0 w 2857499"/>
              <a:gd name="connsiteY3" fmla="*/ 1714500 h 1714500"/>
              <a:gd name="connsiteX4" fmla="*/ 0 w 2857499"/>
              <a:gd name="connsiteY4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499" h="1714500">
                <a:moveTo>
                  <a:pt x="0" y="0"/>
                </a:moveTo>
                <a:lnTo>
                  <a:pt x="2857499" y="0"/>
                </a:lnTo>
                <a:lnTo>
                  <a:pt x="2857499" y="1714500"/>
                </a:lnTo>
                <a:lnTo>
                  <a:pt x="0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BEBFBF"/>
          </a:solidFill>
          <a:ln w="3175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Health interventions </a:t>
            </a:r>
          </a:p>
          <a:p>
            <a:pPr marL="0" marR="0" lvl="0" indent="0" algn="ctr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and counselling</a:t>
            </a:r>
            <a:endParaRPr kumimoji="0" lang="en-IN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47" name="Freeform 10"/>
          <p:cNvSpPr/>
          <p:nvPr/>
        </p:nvSpPr>
        <p:spPr>
          <a:xfrm>
            <a:off x="218188" y="2914221"/>
            <a:ext cx="1298448" cy="299838"/>
          </a:xfrm>
          <a:custGeom>
            <a:avLst/>
            <a:gdLst>
              <a:gd name="connsiteX0" fmla="*/ 0 w 2857499"/>
              <a:gd name="connsiteY0" fmla="*/ 0 h 1714500"/>
              <a:gd name="connsiteX1" fmla="*/ 2857499 w 2857499"/>
              <a:gd name="connsiteY1" fmla="*/ 0 h 1714500"/>
              <a:gd name="connsiteX2" fmla="*/ 2857499 w 2857499"/>
              <a:gd name="connsiteY2" fmla="*/ 1714500 h 1714500"/>
              <a:gd name="connsiteX3" fmla="*/ 0 w 2857499"/>
              <a:gd name="connsiteY3" fmla="*/ 1714500 h 1714500"/>
              <a:gd name="connsiteX4" fmla="*/ 0 w 2857499"/>
              <a:gd name="connsiteY4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499" h="1714500">
                <a:moveTo>
                  <a:pt x="0" y="0"/>
                </a:moveTo>
                <a:lnTo>
                  <a:pt x="2857499" y="0"/>
                </a:lnTo>
                <a:lnTo>
                  <a:pt x="2857499" y="1714500"/>
                </a:lnTo>
                <a:lnTo>
                  <a:pt x="0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9D9E9F"/>
          </a:solidFill>
          <a:ln w="3175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</a:rPr>
              <a:t>Supplementation</a:t>
            </a:r>
          </a:p>
        </p:txBody>
      </p:sp>
      <p:sp>
        <p:nvSpPr>
          <p:cNvPr id="48" name="Freeform 10"/>
          <p:cNvSpPr/>
          <p:nvPr/>
        </p:nvSpPr>
        <p:spPr>
          <a:xfrm>
            <a:off x="218188" y="4180722"/>
            <a:ext cx="1298448" cy="299838"/>
          </a:xfrm>
          <a:custGeom>
            <a:avLst/>
            <a:gdLst>
              <a:gd name="connsiteX0" fmla="*/ 0 w 2857499"/>
              <a:gd name="connsiteY0" fmla="*/ 0 h 1714500"/>
              <a:gd name="connsiteX1" fmla="*/ 2857499 w 2857499"/>
              <a:gd name="connsiteY1" fmla="*/ 0 h 1714500"/>
              <a:gd name="connsiteX2" fmla="*/ 2857499 w 2857499"/>
              <a:gd name="connsiteY2" fmla="*/ 1714500 h 1714500"/>
              <a:gd name="connsiteX3" fmla="*/ 0 w 2857499"/>
              <a:gd name="connsiteY3" fmla="*/ 1714500 h 1714500"/>
              <a:gd name="connsiteX4" fmla="*/ 0 w 2857499"/>
              <a:gd name="connsiteY4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499" h="1714500">
                <a:moveTo>
                  <a:pt x="0" y="0"/>
                </a:moveTo>
                <a:lnTo>
                  <a:pt x="2857499" y="0"/>
                </a:lnTo>
                <a:lnTo>
                  <a:pt x="2857499" y="1714500"/>
                </a:lnTo>
                <a:lnTo>
                  <a:pt x="0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7A7B7D"/>
          </a:solidFill>
          <a:ln w="3175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3340" rIns="0" bIns="533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</a:rPr>
              <a:t>Maternity benefits for breastfeeding mothers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2596833" y="1874469"/>
            <a:ext cx="0" cy="4114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516636" y="2098993"/>
            <a:ext cx="305737" cy="65818"/>
          </a:xfrm>
          <a:prstGeom prst="line">
            <a:avLst/>
          </a:prstGeom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1516636" y="2358921"/>
            <a:ext cx="305737" cy="156496"/>
          </a:xfrm>
          <a:prstGeom prst="line">
            <a:avLst/>
          </a:prstGeom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10"/>
          <p:cNvSpPr/>
          <p:nvPr/>
        </p:nvSpPr>
        <p:spPr>
          <a:xfrm>
            <a:off x="7463536" y="4415730"/>
            <a:ext cx="1298448" cy="421419"/>
          </a:xfrm>
          <a:custGeom>
            <a:avLst/>
            <a:gdLst>
              <a:gd name="connsiteX0" fmla="*/ 0 w 2857499"/>
              <a:gd name="connsiteY0" fmla="*/ 0 h 1714500"/>
              <a:gd name="connsiteX1" fmla="*/ 2857499 w 2857499"/>
              <a:gd name="connsiteY1" fmla="*/ 0 h 1714500"/>
              <a:gd name="connsiteX2" fmla="*/ 2857499 w 2857499"/>
              <a:gd name="connsiteY2" fmla="*/ 1714500 h 1714500"/>
              <a:gd name="connsiteX3" fmla="*/ 0 w 2857499"/>
              <a:gd name="connsiteY3" fmla="*/ 1714500 h 1714500"/>
              <a:gd name="connsiteX4" fmla="*/ 0 w 2857499"/>
              <a:gd name="connsiteY4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499" h="1714500">
                <a:moveTo>
                  <a:pt x="0" y="0"/>
                </a:moveTo>
                <a:lnTo>
                  <a:pt x="2857499" y="0"/>
                </a:lnTo>
                <a:lnTo>
                  <a:pt x="2857499" y="1714500"/>
                </a:lnTo>
                <a:lnTo>
                  <a:pt x="0" y="1714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3175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3340" rIns="0" bIns="533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sng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</a:rPr>
              <a:t>Available Financing</a:t>
            </a:r>
          </a:p>
        </p:txBody>
      </p:sp>
      <p:sp>
        <p:nvSpPr>
          <p:cNvPr id="62" name="Freeform 10"/>
          <p:cNvSpPr/>
          <p:nvPr/>
        </p:nvSpPr>
        <p:spPr>
          <a:xfrm>
            <a:off x="7463536" y="2964461"/>
            <a:ext cx="1298448" cy="421419"/>
          </a:xfrm>
          <a:custGeom>
            <a:avLst/>
            <a:gdLst>
              <a:gd name="connsiteX0" fmla="*/ 0 w 2857499"/>
              <a:gd name="connsiteY0" fmla="*/ 0 h 1714500"/>
              <a:gd name="connsiteX1" fmla="*/ 2857499 w 2857499"/>
              <a:gd name="connsiteY1" fmla="*/ 0 h 1714500"/>
              <a:gd name="connsiteX2" fmla="*/ 2857499 w 2857499"/>
              <a:gd name="connsiteY2" fmla="*/ 1714500 h 1714500"/>
              <a:gd name="connsiteX3" fmla="*/ 0 w 2857499"/>
              <a:gd name="connsiteY3" fmla="*/ 1714500 h 1714500"/>
              <a:gd name="connsiteX4" fmla="*/ 0 w 2857499"/>
              <a:gd name="connsiteY4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499" h="1714500">
                <a:moveTo>
                  <a:pt x="0" y="0"/>
                </a:moveTo>
                <a:lnTo>
                  <a:pt x="2857499" y="0"/>
                </a:lnTo>
                <a:lnTo>
                  <a:pt x="2857499" y="1714500"/>
                </a:lnTo>
                <a:lnTo>
                  <a:pt x="0" y="17145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3175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3340" rIns="0" bIns="533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sng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</a:rPr>
              <a:t>Funding Gap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120140" y="1342130"/>
            <a:ext cx="7030720" cy="307777"/>
          </a:xfrm>
          <a:prstGeom prst="rect">
            <a:avLst/>
          </a:prstGeom>
          <a:solidFill>
            <a:schemeClr val="bg2"/>
          </a:solidFill>
          <a:effectLst>
            <a:outerShdw dist="25400" dir="5400000" algn="t" rotWithShape="0">
              <a:schemeClr val="tx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useo Sans 300" panose="02000000000000000000" pitchFamily="50" charset="0"/>
              </a:rPr>
              <a:t>Resource needs, financing and funding gap for India Plus in Rajasthan (crores </a:t>
            </a:r>
            <a:r>
              <a:rPr kumimoji="0" lang="en-IN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useo Sans 300" panose="02000000000000000000" pitchFamily="50" charset="0"/>
                <a:cs typeface="Museo Slab 300"/>
              </a:rPr>
              <a:t>₹</a:t>
            </a:r>
            <a:r>
              <a:rPr kumimoji="0" lang="en-IN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useo Sans 300" panose="02000000000000000000" pitchFamily="50" charset="0"/>
              </a:rPr>
              <a:t>)</a:t>
            </a:r>
          </a:p>
        </p:txBody>
      </p:sp>
      <p:sp>
        <p:nvSpPr>
          <p:cNvPr id="42" name="Oval 41"/>
          <p:cNvSpPr/>
          <p:nvPr/>
        </p:nvSpPr>
        <p:spPr>
          <a:xfrm>
            <a:off x="187764" y="264911"/>
            <a:ext cx="274320" cy="27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4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3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85"/>
    </mc:Choice>
    <mc:Fallback xmlns="">
      <p:transition spd="slow" advTm="116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3045&quot;&gt;&lt;version val=&quot;24189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15&quot;&gt;&lt;elem m_fUsage=&quot;3.44688769900000040000E+000&quot;&gt;&lt;m_msothmcolidx val=&quot;0&quot;/&gt;&lt;m_rgb r=&quot;EA&quot; g=&quot;EA&quot; b=&quot;EA&quot;/&gt;&lt;m_nBrightness val=&quot;0&quot;/&gt;&lt;/elem&gt;&lt;elem m_fUsage=&quot;1.74916844010000050000E+000&quot;&gt;&lt;m_msothmcolidx val=&quot;0&quot;/&gt;&lt;m_rgb r=&quot;DA&quot; g=&quot;DA&quot; b=&quot;DA&quot;/&gt;&lt;m_nBrightness val=&quot;0&quot;/&gt;&lt;/elem&gt;&lt;elem m_fUsage=&quot;7.79129885970465290000E-001&quot;&gt;&lt;m_msothmcolidx val=&quot;0&quot;/&gt;&lt;m_rgb r=&quot;3C&quot; g=&quot;A0&quot; b=&quot;AA&quot;/&gt;&lt;m_nBrightness val=&quot;0&quot;/&gt;&lt;/elem&gt;&lt;elem m_fUsage=&quot;6.56100000000000130000E-001&quot;&gt;&lt;m_msothmcolidx val=&quot;0&quot;/&gt;&lt;m_rgb r=&quot;9F&quot; g=&quot;9F&quot; b=&quot;A2&quot;/&gt;&lt;m_nBrightness val=&quot;0&quot;/&gt;&lt;/elem&gt;&lt;elem m_fUsage=&quot;5.31441000000000160000E-001&quot;&gt;&lt;m_msothmcolidx val=&quot;0&quot;/&gt;&lt;m_rgb r=&quot;E0&quot; g=&quot;E0&quot; b=&quot;E0&quot;/&gt;&lt;m_nBrightness val=&quot;0&quot;/&gt;&lt;/elem&gt;&lt;elem m_fUsage=&quot;4.82954507382510060000E-001&quot;&gt;&lt;m_msothmcolidx val=&quot;0&quot;/&gt;&lt;m_rgb r=&quot;F8&quot; g=&quot;6A&quot; b=&quot;63&quot;/&gt;&lt;m_nBrightness val=&quot;0&quot;/&gt;&lt;/elem&gt;&lt;elem m_fUsage=&quot;4.78296900000000140000E-001&quot;&gt;&lt;m_msothmcolidx val=&quot;0&quot;/&gt;&lt;m_rgb r=&quot;51&quot; g=&quot;51&quot; b=&quot;51&quot;/&gt;&lt;m_nBrightness val=&quot;0&quot;/&gt;&lt;/elem&gt;&lt;elem m_fUsage=&quot;4.51951624060964230000E-001&quot;&gt;&lt;m_msothmcolidx val=&quot;0&quot;/&gt;&lt;m_rgb r=&quot;8F&quot; g=&quot;C6&quot; b=&quot;DA&quot;/&gt;&lt;m_nBrightness val=&quot;0&quot;/&gt;&lt;/elem&gt;&lt;elem m_fUsage=&quot;3.91193150979833200000E-001&quot;&gt;&lt;m_msothmcolidx val=&quot;0&quot;/&gt;&lt;m_rgb r=&quot;31&quot; g=&quot;BE&quot; b=&quot;CE&quot;/&gt;&lt;m_nBrightness val=&quot;0&quot;/&gt;&lt;/elem&gt;&lt;elem m_fUsage=&quot;3.13810596090000170000E-001&quot;&gt;&lt;m_msothmcolidx val=&quot;0&quot;/&gt;&lt;m_rgb r=&quot;F2&quot; g=&quot;9F&quot; b=&quot;9F&quot;/&gt;&lt;m_nBrightness val=&quot;0&quot;/&gt;&lt;/elem&gt;&lt;elem m_fUsage=&quot;2.82429536481000170000E-001&quot;&gt;&lt;m_msothmcolidx val=&quot;0&quot;/&gt;&lt;m_rgb r=&quot;F5&quot; g=&quot;B6&quot; b=&quot;B6&quot;/&gt;&lt;m_nBrightness val=&quot;0&quot;/&gt;&lt;/elem&gt;&lt;elem m_fUsage=&quot;1.21576654590569360000E-001&quot;&gt;&lt;m_msothmcolidx val=&quot;0&quot;/&gt;&lt;m_rgb r=&quot;20&quot; g=&quot;20&quot; b=&quot;F0&quot;/&gt;&lt;m_nBrightness val=&quot;0&quot;/&gt;&lt;/elem&gt;&lt;elem m_fUsage=&quot;1.09418989131512430000E-001&quot;&gt;&lt;m_msothmcolidx val=&quot;0&quot;/&gt;&lt;m_rgb r=&quot;EC&quot; g=&quot;6F&quot; b=&quot;6F&quot;/&gt;&lt;m_nBrightness val=&quot;0&quot;/&gt;&lt;/elem&gt;&lt;elem m_fUsage=&quot;1.07001977167483050000E-001&quot;&gt;&lt;m_msothmcolidx val=&quot;0&quot;/&gt;&lt;m_rgb r=&quot;0C&quot; g=&quot;82&quot; b=&quot;8C&quot;/&gt;&lt;m_nBrightness val=&quot;0&quot;/&gt;&lt;/elem&gt;&lt;elem m_fUsage=&quot;4.71012869724624920000E-002&quot;&gt;&lt;m_msothmcolidx val=&quot;0&quot;/&gt;&lt;m_rgb r=&quot;3C&quot; g=&quot;AF&quot; b=&quot;B9&quot;/&gt;&lt;m_nBrightness val=&quot;0&quot;/&gt;&lt;/elem&gt;&lt;/m_vecMRU&gt;&lt;/m_mruColor&gt;&lt;m_eweekdayFirstOfWeek val=&quot;1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SypRRH3RryiAIuGk4bfW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rK0r3qtR2iPGjrk4Mg3p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kTE_lP4QR6YpeUkLnmr5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CxIYLQFTzuSL_tJ3UKaeQ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Me5R_PrTMOagHOC7UmHlg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a1m.MBuTkWxEqsT1c69C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pTgnCh8RaiM3fuVGUaql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Txqay43SVSKi8Q4XUVy_Q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t.1F7phSeOVL9ksoArjm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XG0de6tTKSc.4Mjmafq5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pymO0y8S0GKPtac0Zm5Q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pIfhuQ_SZiXxpkKfJuTHw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Qruk3M6RVOryr.ImAerGQ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IYKs1cGT5a1OhyATwVEs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SHfzh5uQPqkwuapB_A8l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sMgYq7wQuC2Hj78xMS0K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rFAyxxzRGeWtLY.6wuQG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M6eHv6xRtO29YgYsoY5R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.yAOzuTSJSFdToLQmh8t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d4hX_bgS06cr759Fzoz8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TJRjGbwRv6qmuQdE2cEK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XCthWTCRI6n6GF79izQ1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8tz7ddAQamz3_SyOHq5G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JBhgpRdQO..KqWNlHp81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SsdbDGAQNaX_YjMMe.uv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iqAA.PGSCyjJZQzgSuSQ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iQyDnRhTqezrlo3y7OCc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o9_s9wYSyi6DlVCk0gn0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5M4USmLSHulUS421uq0L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H6t_9m4QiuRaIRe323AN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5BuLwR4TG.uWbK_niEr0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iPOibsxQGyZwCnXnpyGb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ii17URTR1GU63NRXxuHR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XuP0NzrRQKmbayJ_IXeN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AiJxu3USvGSMgL_Jzza2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xkxP9hT7uXUAqAYkm8o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E1gbw.vTWeid4qZuXQf6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egfErbQdmCWMz5g1Wxc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T.oEJYSv20w.pWbakO.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fclauS_QeOvdqvAAYo5Z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ovq9nsLRJWbsIOzfyBF5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qoryA4yTWy8AjnMIzMpX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_XCKGKbSX6ktzexn5p8H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BzoNoSKQDy0ncVoCLKaZ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U9XBhMTZS2eRFcqKZmD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rGyA3EnTzW4XRFQZsgeu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d65GDvrRfetMWVzcs2XM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8oKsfPQRB.2t_3yMAqsW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IB5H2stQZydn2Zeu4bmm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ljEGf.FSD2Mnq7PqjI1v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M4wnahIQ3mpHjyDlgvw7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TLt6HDeSZicE5_igFWlW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Y2R.FK3RCyNAqFJ6Trzg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Cn1ovduQcqCTGoPGKQjS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Oz8RdZ9Rpex8IRdiwKFw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UWSX6_RJqhGn2CEbuV9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NQdIVFdTu6Of9Y5jKdGu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siaFwC_TKSLlJc1ukede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aW1eDWwQR64TqyY0Y9UR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2xilT.4Rn.0pTw1VbZYd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egfErbQdmCWMz5g1Wxc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UAhPzqPQGeBHkR53zTI4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ZOeraGOSreu4OzsFEpJV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pARz4x9TYG.X2nYE0Ovl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7nx5aTITZyZtuhmZ_biY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dZscleiR1u1C1dH15NFV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egfErbQdmCWMz5g1Wxc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nfjcvYTQ1yYELNenOuzN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xhR7yeVRnmSIxXeW7kqu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XIq5I0bTz.8SyC3VdT_X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iCn5ZmPQlCtXk4AQ6pzN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ssL1P_.TLa6tFsisVHep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u7OCkwnT96UxX1m2uyt9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MZguB2GQfC5VzxOVet0o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VccMmbDTsK3DxIh3rVPRQ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ZfrGL11QH2uww92AYEiZQ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hFXZiKQSE.aLKx.DBv3b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Pg_5cmLQ02tHvfwF0S9C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T0gWcF0REGUTofzyPTpB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DT0G8nwQhmJF0mC.TpzI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ioxU..2RD.D1uCDlofbb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iaBJYGrQIWPh_x5pJX8c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ZVLYeSXTqmXImZGk8qze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uEVcwQgSyyxh0uCeiD6M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jhL.hCfSq63ZK9xil8MaA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ndiJ0j2SGyBHRxC8Ahk5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3lfr_m_S26daPJLH6uKc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IXUrlqJS.q9LY8xoegNJ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YtoE.wZRlm.ZM_cXuA4D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sb7JWSQsWJBwW_tYzJN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cSk00FAR8yPKNLwFogBwQ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C2IyAKvSDCUndDaWz_p.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CXnst4gR1uj0DlGgEtPGw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H7ucLLmS6qFdcwjYLYfR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wLfJMIpTiuHYn4z1fG5b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7Pljbj9Tpmj4G4_c2LNe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fww0GqRM.Sj3YOl8LhT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I0iC9mIQJiG1aLBUfskM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PKQL6UQScuqylrsfgDjUg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o1KcC3qR_S9LcoZ6nOB4g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n5IPawcSwSysuiFzObcVQ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NIZV7wyS9CCvKdfpipFpQ"/>
</p:tagLst>
</file>

<file path=ppt/theme/theme1.xml><?xml version="1.0" encoding="utf-8"?>
<a:theme xmlns:a="http://schemas.openxmlformats.org/drawingml/2006/main" name="Office Theme">
  <a:themeElements>
    <a:clrScheme name="R4D">
      <a:dk1>
        <a:srgbClr val="313231"/>
      </a:dk1>
      <a:lt1>
        <a:srgbClr val="F7F7F7"/>
      </a:lt1>
      <a:dk2>
        <a:srgbClr val="00A6B6"/>
      </a:dk2>
      <a:lt2>
        <a:srgbClr val="FFFFFF"/>
      </a:lt2>
      <a:accent1>
        <a:srgbClr val="00A6B6"/>
      </a:accent1>
      <a:accent2>
        <a:srgbClr val="E32726"/>
      </a:accent2>
      <a:accent3>
        <a:srgbClr val="636466"/>
      </a:accent3>
      <a:accent4>
        <a:srgbClr val="313231"/>
      </a:accent4>
      <a:accent5>
        <a:srgbClr val="2DAFBD"/>
      </a:accent5>
      <a:accent6>
        <a:srgbClr val="BDC5C7"/>
      </a:accent6>
      <a:hlink>
        <a:srgbClr val="80D3DA"/>
      </a:hlink>
      <a:folHlink>
        <a:srgbClr val="707271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R4D">
      <a:dk1>
        <a:srgbClr val="313231"/>
      </a:dk1>
      <a:lt1>
        <a:srgbClr val="F7F7F7"/>
      </a:lt1>
      <a:dk2>
        <a:srgbClr val="00A6B6"/>
      </a:dk2>
      <a:lt2>
        <a:srgbClr val="FFFFFF"/>
      </a:lt2>
      <a:accent1>
        <a:srgbClr val="00A6B6"/>
      </a:accent1>
      <a:accent2>
        <a:srgbClr val="E32726"/>
      </a:accent2>
      <a:accent3>
        <a:srgbClr val="636466"/>
      </a:accent3>
      <a:accent4>
        <a:srgbClr val="313231"/>
      </a:accent4>
      <a:accent5>
        <a:srgbClr val="2DAFBD"/>
      </a:accent5>
      <a:accent6>
        <a:srgbClr val="BDC5C7"/>
      </a:accent6>
      <a:hlink>
        <a:srgbClr val="80D3DA"/>
      </a:hlink>
      <a:folHlink>
        <a:srgbClr val="707271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R4D</Template>
  <TotalTime>28442</TotalTime>
  <Words>1104</Words>
  <Application>Microsoft Office PowerPoint</Application>
  <PresentationFormat>On-screen Show (4:3)</PresentationFormat>
  <Paragraphs>280</Paragraphs>
  <Slides>14</Slides>
  <Notes>14</Notes>
  <HiddenSlides>0</HiddenSlides>
  <MMClips>14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Arial</vt:lpstr>
      <vt:lpstr>Calibri</vt:lpstr>
      <vt:lpstr>Calibri Light</vt:lpstr>
      <vt:lpstr>Gill Sans MT</vt:lpstr>
      <vt:lpstr>Museo Sans 300</vt:lpstr>
      <vt:lpstr>Museo Sans 500</vt:lpstr>
      <vt:lpstr>Museo Sans 700</vt:lpstr>
      <vt:lpstr>Museo Slab 300</vt:lpstr>
      <vt:lpstr>Museo Slab 500</vt:lpstr>
      <vt:lpstr>Wingdings</vt:lpstr>
      <vt:lpstr>Office Theme</vt:lpstr>
      <vt:lpstr>1_Office Theme</vt:lpstr>
      <vt:lpstr>think-cell Slide</vt:lpstr>
      <vt:lpstr>Chart</vt:lpstr>
      <vt:lpstr>Nutrition Financing in Rajasthan: Trends and Gaps in 2016-2017</vt:lpstr>
      <vt:lpstr>PowerPoint Presentation</vt:lpstr>
      <vt:lpstr>PowerPoint Presentation</vt:lpstr>
      <vt:lpstr>Multi-sectoral nutrition financing across all sectors and programmes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Policy Recommendations</vt:lpstr>
      <vt:lpstr>Analysis supports recommendations on three levels</vt:lpstr>
      <vt:lpstr>Maximize impact of nutrition-specific programmes</vt:lpstr>
      <vt:lpstr>Expand impact of nutrition-sensitive sectors</vt:lpstr>
      <vt:lpstr>Maintain momentum for nutrition and strive for a  coordinated multi-sectoral nutrition response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Anupama Dathan</dc:creator>
  <cp:lastModifiedBy>Yasho Rana</cp:lastModifiedBy>
  <cp:revision>730</cp:revision>
  <cp:lastPrinted>2016-02-05T17:09:26Z</cp:lastPrinted>
  <dcterms:created xsi:type="dcterms:W3CDTF">2015-09-08T19:21:57Z</dcterms:created>
  <dcterms:modified xsi:type="dcterms:W3CDTF">2016-11-26T17:12:15Z</dcterms:modified>
</cp:coreProperties>
</file>